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5"/>
  </p:notesMasterIdLst>
  <p:sldIdLst>
    <p:sldId id="260" r:id="rId3"/>
    <p:sldId id="256" r:id="rId4"/>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1B3"/>
    <a:srgbClr val="FEDFA0"/>
    <a:srgbClr val="FDB728"/>
    <a:srgbClr val="0072BC"/>
    <a:srgbClr val="004891"/>
    <a:srgbClr val="FEE7BA"/>
    <a:srgbClr val="697C97"/>
    <a:srgbClr val="C5E2FF"/>
    <a:srgbClr val="006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A6E69-5082-4B3C-A2F6-BA88EE381D7C}" v="53" dt="2025-10-29T19:56:23.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5771" autoAdjust="0"/>
  </p:normalViewPr>
  <p:slideViewPr>
    <p:cSldViewPr snapToGrid="0">
      <p:cViewPr varScale="1">
        <p:scale>
          <a:sx n="32" d="100"/>
          <a:sy n="32" d="100"/>
        </p:scale>
        <p:origin x="159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940FC-C749-4719-89F8-BCE55C0A3C19}" type="datetimeFigureOut">
              <a:rPr lang="en-US" smtClean="0"/>
              <a:t>10/31/2025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1134D-3DB0-4E65-87C3-3053C497F2CD}" type="slidenum">
              <a:rPr lang="en-US" smtClean="0"/>
              <a:t>‹#›</a:t>
            </a:fld>
            <a:endParaRPr lang="en-US"/>
          </a:p>
        </p:txBody>
      </p:sp>
    </p:spTree>
    <p:extLst>
      <p:ext uri="{BB962C8B-B14F-4D97-AF65-F5344CB8AC3E}">
        <p14:creationId xmlns:p14="http://schemas.microsoft.com/office/powerpoint/2010/main" val="393087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change the slide size – it is set to 36” tall and 48” wide.</a:t>
            </a:r>
          </a:p>
          <a:p>
            <a:r>
              <a:rPr lang="en-US" dirty="0"/>
              <a:t>All body copy should be no smaller than size 28 pt. of Aptos (body)</a:t>
            </a:r>
          </a:p>
          <a:p>
            <a:r>
              <a:rPr lang="en-US" dirty="0"/>
              <a:t>All </a:t>
            </a:r>
            <a:r>
              <a:rPr lang="en-US" dirty="0" err="1"/>
              <a:t>Figure.XX</a:t>
            </a:r>
            <a:r>
              <a:rPr lang="en-US" dirty="0"/>
              <a:t> copy should remain size 24 pt. the “</a:t>
            </a:r>
            <a:r>
              <a:rPr lang="en-US" dirty="0" err="1"/>
              <a:t>Figure.xx</a:t>
            </a:r>
            <a:r>
              <a:rPr lang="en-US" dirty="0"/>
              <a:t>” text should with bold with following text </a:t>
            </a:r>
            <a:r>
              <a:rPr lang="en-US" dirty="0" err="1"/>
              <a:t>unbolded</a:t>
            </a:r>
            <a:endParaRPr lang="en-US" dirty="0"/>
          </a:p>
          <a:p>
            <a:r>
              <a:rPr lang="en-US" dirty="0"/>
              <a:t>Leave no less that 0.5” of margins on either sides and bottom of slide.</a:t>
            </a:r>
          </a:p>
          <a:p>
            <a:r>
              <a:rPr lang="en-US" dirty="0"/>
              <a:t>All text and images should remain within the width of the gray headers/yellow blocks.</a:t>
            </a:r>
          </a:p>
          <a:p>
            <a:r>
              <a:rPr lang="en-US" dirty="0"/>
              <a:t>Make sure headers, header text, and copy are centered</a:t>
            </a:r>
          </a:p>
          <a:p>
            <a:endParaRPr lang="en-US" dirty="0"/>
          </a:p>
        </p:txBody>
      </p:sp>
      <p:sp>
        <p:nvSpPr>
          <p:cNvPr id="4" name="Slide Number Placeholder 3"/>
          <p:cNvSpPr>
            <a:spLocks noGrp="1"/>
          </p:cNvSpPr>
          <p:nvPr>
            <p:ph type="sldNum" sz="quarter" idx="5"/>
          </p:nvPr>
        </p:nvSpPr>
        <p:spPr/>
        <p:txBody>
          <a:bodyPr/>
          <a:lstStyle/>
          <a:p>
            <a:fld id="{C951134D-3DB0-4E65-87C3-3053C497F2CD}" type="slidenum">
              <a:rPr lang="en-US" smtClean="0"/>
              <a:t>2</a:t>
            </a:fld>
            <a:endParaRPr lang="en-US"/>
          </a:p>
        </p:txBody>
      </p:sp>
    </p:spTree>
    <p:extLst>
      <p:ext uri="{BB962C8B-B14F-4D97-AF65-F5344CB8AC3E}">
        <p14:creationId xmlns:p14="http://schemas.microsoft.com/office/powerpoint/2010/main" val="238339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70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111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EEE9B2-8EF5-1088-60FB-7CF3DB35E43F}"/>
              </a:ext>
            </a:extLst>
          </p:cNvPr>
          <p:cNvSpPr/>
          <p:nvPr userDrawn="1"/>
        </p:nvSpPr>
        <p:spPr>
          <a:xfrm>
            <a:off x="0" y="0"/>
            <a:ext cx="43891200" cy="5577840"/>
          </a:xfrm>
          <a:prstGeom prst="rect">
            <a:avLst/>
          </a:prstGeom>
          <a:solidFill>
            <a:srgbClr val="0048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with white triangles and a yellow sun&#10;&#10;AI-generated content may be incorrect.">
            <a:extLst>
              <a:ext uri="{FF2B5EF4-FFF2-40B4-BE49-F238E27FC236}">
                <a16:creationId xmlns:a16="http://schemas.microsoft.com/office/drawing/2014/main" id="{C3FD773B-18D0-5B60-4DA3-4B832F1236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0300" y="985446"/>
            <a:ext cx="6274231" cy="3842754"/>
          </a:xfrm>
          <a:prstGeom prst="rect">
            <a:avLst/>
          </a:prstGeom>
        </p:spPr>
      </p:pic>
    </p:spTree>
    <p:extLst>
      <p:ext uri="{BB962C8B-B14F-4D97-AF65-F5344CB8AC3E}">
        <p14:creationId xmlns:p14="http://schemas.microsoft.com/office/powerpoint/2010/main" val="1172083231"/>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E19A98-EB25-6CBF-1D41-A8DB242479DE}"/>
              </a:ext>
            </a:extLst>
          </p:cNvPr>
          <p:cNvSpPr/>
          <p:nvPr userDrawn="1"/>
        </p:nvSpPr>
        <p:spPr>
          <a:xfrm>
            <a:off x="0" y="0"/>
            <a:ext cx="43891200" cy="5577840"/>
          </a:xfrm>
          <a:prstGeom prst="rect">
            <a:avLst/>
          </a:prstGeom>
          <a:solidFill>
            <a:srgbClr val="007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9" name="Picture 8" descr="A logo with white triangles and a yellow sun&#10;&#10;AI-generated content may be incorrect.">
            <a:extLst>
              <a:ext uri="{FF2B5EF4-FFF2-40B4-BE49-F238E27FC236}">
                <a16:creationId xmlns:a16="http://schemas.microsoft.com/office/drawing/2014/main" id="{50AE21E3-23E3-7836-A0D5-D1EC23A2A7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0300" y="985446"/>
            <a:ext cx="6274231" cy="3842754"/>
          </a:xfrm>
          <a:prstGeom prst="rect">
            <a:avLst/>
          </a:prstGeom>
        </p:spPr>
      </p:pic>
    </p:spTree>
    <p:extLst>
      <p:ext uri="{BB962C8B-B14F-4D97-AF65-F5344CB8AC3E}">
        <p14:creationId xmlns:p14="http://schemas.microsoft.com/office/powerpoint/2010/main" val="160622406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BBBB70-42FE-3328-5851-AC2F2D02705F}"/>
              </a:ext>
            </a:extLst>
          </p:cNvPr>
          <p:cNvSpPr txBox="1"/>
          <p:nvPr/>
        </p:nvSpPr>
        <p:spPr>
          <a:xfrm>
            <a:off x="10923924" y="484104"/>
            <a:ext cx="22043352" cy="3323987"/>
          </a:xfrm>
          <a:prstGeom prst="rect">
            <a:avLst/>
          </a:prstGeom>
          <a:noFill/>
        </p:spPr>
        <p:txBody>
          <a:bodyPr wrap="square" rtlCol="0">
            <a:spAutoFit/>
          </a:bodyPr>
          <a:lstStyle/>
          <a:p>
            <a:pPr algn="ctr"/>
            <a:r>
              <a:rPr lang="en-US" sz="10500" dirty="0">
                <a:solidFill>
                  <a:prstClr val="white"/>
                </a:solidFill>
                <a:latin typeface="Aptos ExtraBold" panose="020F0502020204030204" pitchFamily="34" charset="0"/>
              </a:rPr>
              <a:t>Catchy, Descriptive Title</a:t>
            </a:r>
          </a:p>
          <a:p>
            <a:pPr algn="ctr"/>
            <a:r>
              <a:rPr lang="en-US" sz="10500" dirty="0">
                <a:solidFill>
                  <a:prstClr val="white"/>
                </a:solidFill>
                <a:latin typeface="Aptos ExtraBold" panose="020F0502020204030204" pitchFamily="34" charset="0"/>
              </a:rPr>
              <a:t>(state your conclusion)</a:t>
            </a:r>
          </a:p>
        </p:txBody>
      </p:sp>
      <p:sp>
        <p:nvSpPr>
          <p:cNvPr id="3" name="TextBox 2">
            <a:extLst>
              <a:ext uri="{FF2B5EF4-FFF2-40B4-BE49-F238E27FC236}">
                <a16:creationId xmlns:a16="http://schemas.microsoft.com/office/drawing/2014/main" id="{91479B7D-2656-25FB-33D0-7CAEFB6BE981}"/>
              </a:ext>
            </a:extLst>
          </p:cNvPr>
          <p:cNvSpPr txBox="1"/>
          <p:nvPr/>
        </p:nvSpPr>
        <p:spPr>
          <a:xfrm>
            <a:off x="11076324" y="3858262"/>
            <a:ext cx="22043352" cy="1323439"/>
          </a:xfrm>
          <a:prstGeom prst="rect">
            <a:avLst/>
          </a:prstGeom>
          <a:noFill/>
        </p:spPr>
        <p:txBody>
          <a:bodyPr wrap="square" rtlCol="0">
            <a:spAutoFit/>
          </a:bodyPr>
          <a:lstStyle/>
          <a:p>
            <a:pPr algn="ctr"/>
            <a:r>
              <a:rPr lang="en-US" sz="4000" dirty="0">
                <a:solidFill>
                  <a:prstClr val="white"/>
                </a:solidFill>
                <a:latin typeface="Aptos ExtraBold" panose="020F0502020204030204" pitchFamily="34" charset="0"/>
              </a:rPr>
              <a:t>Authors</a:t>
            </a:r>
          </a:p>
          <a:p>
            <a:pPr algn="ctr"/>
            <a:r>
              <a:rPr lang="en-US" sz="4000" dirty="0">
                <a:solidFill>
                  <a:prstClr val="white"/>
                </a:solidFill>
                <a:latin typeface="Aptos ExtraBold" panose="020F0502020204030204" pitchFamily="34" charset="0"/>
              </a:rPr>
              <a:t>(Affiliation) Department, College, City, State</a:t>
            </a:r>
          </a:p>
        </p:txBody>
      </p:sp>
      <p:sp>
        <p:nvSpPr>
          <p:cNvPr id="4" name="Rectangle 3">
            <a:extLst>
              <a:ext uri="{FF2B5EF4-FFF2-40B4-BE49-F238E27FC236}">
                <a16:creationId xmlns:a16="http://schemas.microsoft.com/office/drawing/2014/main" id="{46D241B6-803D-451A-B29E-97A9E0035728}"/>
              </a:ext>
            </a:extLst>
          </p:cNvPr>
          <p:cNvSpPr/>
          <p:nvPr/>
        </p:nvSpPr>
        <p:spPr>
          <a:xfrm>
            <a:off x="31603949" y="6457950"/>
            <a:ext cx="11087101" cy="1386929"/>
          </a:xfrm>
          <a:prstGeom prst="rect">
            <a:avLst/>
          </a:prstGeom>
          <a:solidFill>
            <a:srgbClr val="9BA1B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745E174F-3DDA-5FA8-65E8-4D5C5208EBC3}"/>
              </a:ext>
            </a:extLst>
          </p:cNvPr>
          <p:cNvSpPr txBox="1"/>
          <p:nvPr/>
        </p:nvSpPr>
        <p:spPr>
          <a:xfrm>
            <a:off x="33395902" y="6571611"/>
            <a:ext cx="7503198" cy="1200329"/>
          </a:xfrm>
          <a:prstGeom prst="rect">
            <a:avLst/>
          </a:prstGeom>
          <a:noFill/>
        </p:spPr>
        <p:txBody>
          <a:bodyPr wrap="square" rtlCol="0">
            <a:spAutoFit/>
          </a:bodyPr>
          <a:lstStyle/>
          <a:p>
            <a:pPr algn="ctr"/>
            <a:r>
              <a:rPr lang="en-US" sz="7200" dirty="0">
                <a:solidFill>
                  <a:prstClr val="white"/>
                </a:solidFill>
                <a:latin typeface="Aptos ExtraBold" panose="020F0502020204030204" pitchFamily="34" charset="0"/>
              </a:rPr>
              <a:t>CONCLUSIONS</a:t>
            </a:r>
          </a:p>
        </p:txBody>
      </p:sp>
      <p:sp>
        <p:nvSpPr>
          <p:cNvPr id="6" name="Rectangle 5">
            <a:extLst>
              <a:ext uri="{FF2B5EF4-FFF2-40B4-BE49-F238E27FC236}">
                <a16:creationId xmlns:a16="http://schemas.microsoft.com/office/drawing/2014/main" id="{975686E2-CEAC-BCD6-229D-74487D07F8DF}"/>
              </a:ext>
            </a:extLst>
          </p:cNvPr>
          <p:cNvSpPr/>
          <p:nvPr/>
        </p:nvSpPr>
        <p:spPr>
          <a:xfrm>
            <a:off x="13144501" y="6457950"/>
            <a:ext cx="17602198" cy="1386929"/>
          </a:xfrm>
          <a:prstGeom prst="rect">
            <a:avLst/>
          </a:prstGeom>
          <a:solidFill>
            <a:srgbClr val="9BA1B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879CBA53-E835-B10B-41C0-C519E78E11AF}"/>
              </a:ext>
            </a:extLst>
          </p:cNvPr>
          <p:cNvSpPr/>
          <p:nvPr/>
        </p:nvSpPr>
        <p:spPr>
          <a:xfrm>
            <a:off x="1200149" y="6457950"/>
            <a:ext cx="11087101" cy="1386929"/>
          </a:xfrm>
          <a:prstGeom prst="rect">
            <a:avLst/>
          </a:prstGeom>
          <a:solidFill>
            <a:srgbClr val="9BA1B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515B65D3-6EB4-73D8-50CA-3277D85EB4AD}"/>
              </a:ext>
            </a:extLst>
          </p:cNvPr>
          <p:cNvSpPr txBox="1"/>
          <p:nvPr/>
        </p:nvSpPr>
        <p:spPr>
          <a:xfrm>
            <a:off x="2992100" y="6537821"/>
            <a:ext cx="7503198" cy="1200329"/>
          </a:xfrm>
          <a:prstGeom prst="rect">
            <a:avLst/>
          </a:prstGeom>
          <a:noFill/>
        </p:spPr>
        <p:txBody>
          <a:bodyPr wrap="square" rtlCol="0">
            <a:spAutoFit/>
          </a:bodyPr>
          <a:lstStyle/>
          <a:p>
            <a:pPr algn="ctr"/>
            <a:r>
              <a:rPr lang="en-US" sz="7200" dirty="0">
                <a:solidFill>
                  <a:prstClr val="white"/>
                </a:solidFill>
                <a:latin typeface="Aptos ExtraBold" panose="020F0502020204030204" pitchFamily="34" charset="0"/>
              </a:rPr>
              <a:t>ABSTRACT</a:t>
            </a:r>
          </a:p>
        </p:txBody>
      </p:sp>
      <p:sp>
        <p:nvSpPr>
          <p:cNvPr id="9" name="TextBox 8">
            <a:extLst>
              <a:ext uri="{FF2B5EF4-FFF2-40B4-BE49-F238E27FC236}">
                <a16:creationId xmlns:a16="http://schemas.microsoft.com/office/drawing/2014/main" id="{2EB2FF4A-2FDD-1546-A19C-D8AA384BC84E}"/>
              </a:ext>
            </a:extLst>
          </p:cNvPr>
          <p:cNvSpPr txBox="1"/>
          <p:nvPr/>
        </p:nvSpPr>
        <p:spPr>
          <a:xfrm>
            <a:off x="18346401" y="6569566"/>
            <a:ext cx="7503198" cy="1200329"/>
          </a:xfrm>
          <a:prstGeom prst="rect">
            <a:avLst/>
          </a:prstGeom>
          <a:noFill/>
        </p:spPr>
        <p:txBody>
          <a:bodyPr wrap="square" rtlCol="0">
            <a:spAutoFit/>
          </a:bodyPr>
          <a:lstStyle/>
          <a:p>
            <a:pPr algn="ctr"/>
            <a:r>
              <a:rPr lang="en-US" sz="7200" dirty="0">
                <a:solidFill>
                  <a:prstClr val="white"/>
                </a:solidFill>
                <a:latin typeface="Aptos ExtraBold" panose="020F0502020204030204" pitchFamily="34" charset="0"/>
              </a:rPr>
              <a:t>RESULTS</a:t>
            </a:r>
          </a:p>
        </p:txBody>
      </p:sp>
      <p:sp>
        <p:nvSpPr>
          <p:cNvPr id="10" name="TextBox 9">
            <a:extLst>
              <a:ext uri="{FF2B5EF4-FFF2-40B4-BE49-F238E27FC236}">
                <a16:creationId xmlns:a16="http://schemas.microsoft.com/office/drawing/2014/main" id="{75DC6767-1FAC-2731-ED67-A534EEF4A0E1}"/>
              </a:ext>
            </a:extLst>
          </p:cNvPr>
          <p:cNvSpPr txBox="1"/>
          <p:nvPr/>
        </p:nvSpPr>
        <p:spPr>
          <a:xfrm>
            <a:off x="1200149" y="8084281"/>
            <a:ext cx="11087101" cy="7478970"/>
          </a:xfrm>
          <a:prstGeom prst="rect">
            <a:avLst/>
          </a:prstGeom>
          <a:noFill/>
        </p:spPr>
        <p:txBody>
          <a:bodyPr wrap="square" rtlCol="0">
            <a:spAutoFit/>
          </a:bodyPr>
          <a:lstStyle/>
          <a:p>
            <a:pPr algn="just"/>
            <a:r>
              <a:rPr lang="en-US" sz="3000" dirty="0"/>
              <a:t>**Abstract: a concise summary of the research project, around 100-250 words. It should include the research’s background methods, results, and conclusions.**</a:t>
            </a:r>
          </a:p>
          <a:p>
            <a:pPr algn="just"/>
            <a:endParaRPr lang="en-US" sz="3000" dirty="0"/>
          </a:p>
          <a:p>
            <a:pPr algn="just"/>
            <a:r>
              <a:rPr lang="en-US" sz="3000" i="1" dirty="0"/>
              <a:t>Lorem ipsum dolor sit </a:t>
            </a:r>
            <a:r>
              <a:rPr lang="en-US" sz="3000" i="1" dirty="0" err="1"/>
              <a:t>amet</a:t>
            </a:r>
            <a:r>
              <a:rPr lang="en-US" sz="3000" i="1" dirty="0"/>
              <a:t>, </a:t>
            </a:r>
            <a:r>
              <a:rPr lang="en-US" sz="3000" i="1" dirty="0" err="1"/>
              <a:t>consectetuer</a:t>
            </a:r>
            <a:r>
              <a:rPr lang="en-US" sz="3000" i="1" dirty="0"/>
              <a:t> </a:t>
            </a:r>
            <a:r>
              <a:rPr lang="en-US" sz="3000" i="1" dirty="0" err="1"/>
              <a:t>adipiscing</a:t>
            </a:r>
            <a:r>
              <a:rPr lang="en-US" sz="3000" i="1" dirty="0"/>
              <a:t> </a:t>
            </a:r>
            <a:r>
              <a:rPr lang="en-US" sz="3000" i="1" dirty="0" err="1"/>
              <a:t>elit</a:t>
            </a:r>
            <a:r>
              <a:rPr lang="en-US" sz="3000" i="1" dirty="0"/>
              <a:t>. Maecenas </a:t>
            </a:r>
            <a:r>
              <a:rPr lang="en-US" sz="3000" i="1" dirty="0" err="1"/>
              <a:t>porttitor</a:t>
            </a:r>
            <a:r>
              <a:rPr lang="en-US" sz="3000" i="1" dirty="0"/>
              <a:t> </a:t>
            </a:r>
            <a:r>
              <a:rPr lang="en-US" sz="3000" i="1" dirty="0" err="1"/>
              <a:t>congue</a:t>
            </a:r>
            <a:r>
              <a:rPr lang="en-US" sz="3000" i="1" dirty="0"/>
              <a:t> </a:t>
            </a:r>
            <a:r>
              <a:rPr lang="en-US" sz="3000" i="1" dirty="0" err="1"/>
              <a:t>massa</a:t>
            </a:r>
            <a:r>
              <a:rPr lang="en-US" sz="3000" i="1" dirty="0"/>
              <a:t>. </a:t>
            </a:r>
            <a:r>
              <a:rPr lang="en-US" sz="3000" i="1" dirty="0" err="1"/>
              <a:t>Fusce</a:t>
            </a:r>
            <a:r>
              <a:rPr lang="en-US" sz="3000" i="1" dirty="0"/>
              <a:t> </a:t>
            </a:r>
            <a:r>
              <a:rPr lang="en-US" sz="3000" i="1" dirty="0" err="1"/>
              <a:t>posuere</a:t>
            </a:r>
            <a:r>
              <a:rPr lang="en-US" sz="3000" i="1" dirty="0"/>
              <a:t>, magna sed pulvinar </a:t>
            </a:r>
            <a:r>
              <a:rPr lang="en-US" sz="3000" i="1" dirty="0" err="1"/>
              <a:t>ultricies</a:t>
            </a:r>
            <a:r>
              <a:rPr lang="en-US" sz="3000" i="1" dirty="0"/>
              <a:t>, </a:t>
            </a:r>
            <a:r>
              <a:rPr lang="en-US" sz="3000" i="1" dirty="0" err="1"/>
              <a:t>purus</a:t>
            </a:r>
            <a:r>
              <a:rPr lang="en-US" sz="3000" i="1" dirty="0"/>
              <a:t> </a:t>
            </a:r>
            <a:r>
              <a:rPr lang="en-US" sz="3000" i="1" dirty="0" err="1"/>
              <a:t>lectus</a:t>
            </a:r>
            <a:r>
              <a:rPr lang="en-US" sz="3000" i="1" dirty="0"/>
              <a:t> </a:t>
            </a:r>
            <a:r>
              <a:rPr lang="en-US" sz="3000" i="1" dirty="0" err="1"/>
              <a:t>malesuada</a:t>
            </a:r>
            <a:r>
              <a:rPr lang="en-US" sz="3000" i="1" dirty="0"/>
              <a:t> libero, sit </a:t>
            </a:r>
            <a:r>
              <a:rPr lang="en-US" sz="3000" i="1" dirty="0" err="1"/>
              <a:t>amet</a:t>
            </a:r>
            <a:r>
              <a:rPr lang="en-US" sz="3000" i="1" dirty="0"/>
              <a:t> </a:t>
            </a:r>
            <a:r>
              <a:rPr lang="en-US" sz="3000" i="1" dirty="0" err="1"/>
              <a:t>commodo</a:t>
            </a:r>
            <a:r>
              <a:rPr lang="en-US" sz="3000" i="1" dirty="0"/>
              <a:t> magna eros </a:t>
            </a:r>
            <a:r>
              <a:rPr lang="en-US" sz="3000" i="1" dirty="0" err="1"/>
              <a:t>quis</a:t>
            </a:r>
            <a:r>
              <a:rPr lang="en-US" sz="3000" i="1" dirty="0"/>
              <a:t> </a:t>
            </a:r>
            <a:r>
              <a:rPr lang="en-US" sz="3000" i="1" dirty="0" err="1"/>
              <a:t>urna</a:t>
            </a:r>
            <a:r>
              <a:rPr lang="en-US" sz="3000" i="1" dirty="0"/>
              <a:t>.</a:t>
            </a:r>
          </a:p>
          <a:p>
            <a:pPr algn="just"/>
            <a:endParaRPr lang="en-US" sz="3000" i="1" dirty="0"/>
          </a:p>
          <a:p>
            <a:pPr algn="just"/>
            <a:r>
              <a:rPr lang="en-US" sz="3000" i="1" dirty="0"/>
              <a:t>Nunc </a:t>
            </a:r>
            <a:r>
              <a:rPr lang="en-US" sz="3000" i="1" dirty="0" err="1"/>
              <a:t>viverra</a:t>
            </a:r>
            <a:r>
              <a:rPr lang="en-US" sz="3000" i="1" dirty="0"/>
              <a:t> </a:t>
            </a:r>
            <a:r>
              <a:rPr lang="en-US" sz="3000" i="1" dirty="0" err="1"/>
              <a:t>imperdiet</a:t>
            </a:r>
            <a:r>
              <a:rPr lang="en-US" sz="3000" i="1" dirty="0"/>
              <a:t> </a:t>
            </a:r>
            <a:r>
              <a:rPr lang="en-US" sz="3000" i="1" dirty="0" err="1"/>
              <a:t>enim</a:t>
            </a:r>
            <a:r>
              <a:rPr lang="en-US" sz="3000" i="1" dirty="0"/>
              <a:t>. </a:t>
            </a:r>
            <a:r>
              <a:rPr lang="en-US" sz="3000" i="1" dirty="0" err="1"/>
              <a:t>Fusce</a:t>
            </a:r>
            <a:r>
              <a:rPr lang="en-US" sz="3000" i="1" dirty="0"/>
              <a:t> est. </a:t>
            </a:r>
            <a:r>
              <a:rPr lang="en-US" sz="3000" i="1" dirty="0" err="1"/>
              <a:t>Vivamus</a:t>
            </a:r>
            <a:r>
              <a:rPr lang="en-US" sz="3000" i="1" dirty="0"/>
              <a:t> a </a:t>
            </a:r>
            <a:r>
              <a:rPr lang="en-US" sz="3000" i="1" dirty="0" err="1"/>
              <a:t>tellus</a:t>
            </a:r>
            <a:r>
              <a:rPr lang="en-US" sz="3000" i="1" dirty="0"/>
              <a:t>.</a:t>
            </a:r>
          </a:p>
          <a:p>
            <a:pPr algn="just"/>
            <a:endParaRPr lang="en-US" sz="3000" i="1" dirty="0"/>
          </a:p>
          <a:p>
            <a:pPr algn="just"/>
            <a:r>
              <a:rPr lang="en-US" sz="3000" i="1" dirty="0" err="1"/>
              <a:t>Pellentesque</a:t>
            </a:r>
            <a:r>
              <a:rPr lang="en-US" sz="3000" i="1" dirty="0"/>
              <a:t> habitant </a:t>
            </a:r>
            <a:r>
              <a:rPr lang="en-US" sz="3000" i="1" dirty="0" err="1"/>
              <a:t>morbi</a:t>
            </a:r>
            <a:r>
              <a:rPr lang="en-US" sz="3000" i="1" dirty="0"/>
              <a:t> </a:t>
            </a:r>
            <a:r>
              <a:rPr lang="en-US" sz="3000" i="1" dirty="0" err="1"/>
              <a:t>tristique</a:t>
            </a:r>
            <a:r>
              <a:rPr lang="en-US" sz="3000" i="1" dirty="0"/>
              <a:t> </a:t>
            </a:r>
            <a:r>
              <a:rPr lang="en-US" sz="3000" i="1" dirty="0" err="1"/>
              <a:t>senectus</a:t>
            </a:r>
            <a:r>
              <a:rPr lang="en-US" sz="3000" i="1" dirty="0"/>
              <a:t> et </a:t>
            </a:r>
            <a:r>
              <a:rPr lang="en-US" sz="3000" i="1" dirty="0" err="1"/>
              <a:t>netus</a:t>
            </a:r>
            <a:r>
              <a:rPr lang="en-US" sz="3000" i="1" dirty="0"/>
              <a:t> et </a:t>
            </a:r>
            <a:r>
              <a:rPr lang="en-US" sz="3000" i="1" dirty="0" err="1"/>
              <a:t>malesuada</a:t>
            </a:r>
            <a:r>
              <a:rPr lang="en-US" sz="3000" i="1" dirty="0"/>
              <a:t> fames ac </a:t>
            </a:r>
            <a:r>
              <a:rPr lang="en-US" sz="3000" i="1" dirty="0" err="1"/>
              <a:t>turpis</a:t>
            </a:r>
            <a:r>
              <a:rPr lang="en-US" sz="3000" i="1" dirty="0"/>
              <a:t> </a:t>
            </a:r>
            <a:r>
              <a:rPr lang="en-US" sz="3000" i="1" dirty="0" err="1"/>
              <a:t>egestas</a:t>
            </a:r>
            <a:r>
              <a:rPr lang="en-US" sz="3000" i="1" dirty="0"/>
              <a:t>. Proin pharetra </a:t>
            </a:r>
            <a:r>
              <a:rPr lang="en-US" sz="3000" i="1" dirty="0" err="1"/>
              <a:t>nonummy</a:t>
            </a:r>
            <a:r>
              <a:rPr lang="en-US" sz="3000" i="1" dirty="0"/>
              <a:t> </a:t>
            </a:r>
            <a:r>
              <a:rPr lang="en-US" sz="3000" i="1" dirty="0" err="1"/>
              <a:t>pede</a:t>
            </a:r>
            <a:r>
              <a:rPr lang="en-US" sz="3000" i="1" dirty="0"/>
              <a:t>. Mauris et </a:t>
            </a:r>
            <a:r>
              <a:rPr lang="en-US" sz="3000" i="1" dirty="0" err="1"/>
              <a:t>orci</a:t>
            </a:r>
            <a:r>
              <a:rPr lang="en-US" sz="3000" i="1" dirty="0"/>
              <a:t>.</a:t>
            </a:r>
          </a:p>
          <a:p>
            <a:pPr algn="just"/>
            <a:r>
              <a:rPr lang="en-US" sz="3000" i="1" dirty="0"/>
              <a:t>Lorem ipsum dolor sit </a:t>
            </a:r>
            <a:r>
              <a:rPr lang="en-US" sz="3000" i="1" dirty="0" err="1"/>
              <a:t>amet</a:t>
            </a:r>
            <a:r>
              <a:rPr lang="en-US" sz="3000" i="1" dirty="0"/>
              <a:t>, </a:t>
            </a:r>
            <a:r>
              <a:rPr lang="en-US" sz="3000" i="1" dirty="0" err="1"/>
              <a:t>consectetuer</a:t>
            </a:r>
            <a:r>
              <a:rPr lang="en-US" sz="3000" i="1" dirty="0"/>
              <a:t> </a:t>
            </a:r>
            <a:r>
              <a:rPr lang="en-US" sz="3000" i="1" dirty="0" err="1"/>
              <a:t>adipiscing</a:t>
            </a:r>
            <a:r>
              <a:rPr lang="en-US" sz="3000" i="1" dirty="0"/>
              <a:t> </a:t>
            </a:r>
            <a:r>
              <a:rPr lang="en-US" sz="3000" i="1" dirty="0" err="1"/>
              <a:t>elit</a:t>
            </a:r>
            <a:r>
              <a:rPr lang="en-US" sz="3000" i="1" dirty="0"/>
              <a:t>. Maecenas </a:t>
            </a:r>
            <a:r>
              <a:rPr lang="en-US" sz="3000" i="1" dirty="0" err="1"/>
              <a:t>porttitor</a:t>
            </a:r>
            <a:r>
              <a:rPr lang="en-US" sz="3000" i="1" dirty="0"/>
              <a:t> </a:t>
            </a:r>
            <a:r>
              <a:rPr lang="en-US" sz="3000" i="1" dirty="0" err="1"/>
              <a:t>congue</a:t>
            </a:r>
            <a:r>
              <a:rPr lang="en-US" sz="3000" i="1" dirty="0"/>
              <a:t> </a:t>
            </a:r>
            <a:r>
              <a:rPr lang="en-US" sz="3000" i="1" dirty="0" err="1"/>
              <a:t>massa</a:t>
            </a:r>
            <a:r>
              <a:rPr lang="en-US" sz="3000" i="1" dirty="0"/>
              <a:t>. </a:t>
            </a:r>
          </a:p>
        </p:txBody>
      </p:sp>
      <p:sp>
        <p:nvSpPr>
          <p:cNvPr id="11" name="Rectangle 10">
            <a:extLst>
              <a:ext uri="{FF2B5EF4-FFF2-40B4-BE49-F238E27FC236}">
                <a16:creationId xmlns:a16="http://schemas.microsoft.com/office/drawing/2014/main" id="{DFAD381A-B4E3-E74A-AC30-DB46A15E6386}"/>
              </a:ext>
            </a:extLst>
          </p:cNvPr>
          <p:cNvSpPr/>
          <p:nvPr/>
        </p:nvSpPr>
        <p:spPr>
          <a:xfrm>
            <a:off x="31603949" y="17655469"/>
            <a:ext cx="11087101" cy="1386929"/>
          </a:xfrm>
          <a:prstGeom prst="rect">
            <a:avLst/>
          </a:prstGeom>
          <a:solidFill>
            <a:srgbClr val="9BA1B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73398F01-6093-3EFB-7FAE-368228E55E66}"/>
              </a:ext>
            </a:extLst>
          </p:cNvPr>
          <p:cNvSpPr txBox="1"/>
          <p:nvPr/>
        </p:nvSpPr>
        <p:spPr>
          <a:xfrm>
            <a:off x="33395902" y="17769130"/>
            <a:ext cx="7503198" cy="1200329"/>
          </a:xfrm>
          <a:prstGeom prst="rect">
            <a:avLst/>
          </a:prstGeom>
          <a:noFill/>
        </p:spPr>
        <p:txBody>
          <a:bodyPr wrap="square" rtlCol="0">
            <a:spAutoFit/>
          </a:bodyPr>
          <a:lstStyle/>
          <a:p>
            <a:pPr algn="ctr"/>
            <a:r>
              <a:rPr lang="en-US" sz="7200" dirty="0">
                <a:solidFill>
                  <a:prstClr val="white"/>
                </a:solidFill>
                <a:latin typeface="Aptos ExtraBold" panose="020F0502020204030204" pitchFamily="34" charset="0"/>
              </a:rPr>
              <a:t>CITATIONS</a:t>
            </a:r>
          </a:p>
        </p:txBody>
      </p:sp>
      <p:sp>
        <p:nvSpPr>
          <p:cNvPr id="13" name="Rectangle 12">
            <a:extLst>
              <a:ext uri="{FF2B5EF4-FFF2-40B4-BE49-F238E27FC236}">
                <a16:creationId xmlns:a16="http://schemas.microsoft.com/office/drawing/2014/main" id="{D9C3085E-B0FC-02BB-0CF0-3193F8E59B43}"/>
              </a:ext>
            </a:extLst>
          </p:cNvPr>
          <p:cNvSpPr/>
          <p:nvPr/>
        </p:nvSpPr>
        <p:spPr>
          <a:xfrm>
            <a:off x="31603949" y="24907623"/>
            <a:ext cx="11087101" cy="1386929"/>
          </a:xfrm>
          <a:prstGeom prst="rect">
            <a:avLst/>
          </a:prstGeom>
          <a:solidFill>
            <a:srgbClr val="9BA1B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13CA9196-584C-719F-1A2F-4AB972DE50B1}"/>
              </a:ext>
            </a:extLst>
          </p:cNvPr>
          <p:cNvSpPr txBox="1"/>
          <p:nvPr/>
        </p:nvSpPr>
        <p:spPr>
          <a:xfrm>
            <a:off x="32100253" y="25021284"/>
            <a:ext cx="10094496" cy="1200329"/>
          </a:xfrm>
          <a:prstGeom prst="rect">
            <a:avLst/>
          </a:prstGeom>
          <a:noFill/>
        </p:spPr>
        <p:txBody>
          <a:bodyPr wrap="square" rtlCol="0">
            <a:spAutoFit/>
          </a:bodyPr>
          <a:lstStyle/>
          <a:p>
            <a:pPr algn="ctr"/>
            <a:r>
              <a:rPr lang="en-US" sz="7200" dirty="0">
                <a:solidFill>
                  <a:prstClr val="white"/>
                </a:solidFill>
                <a:latin typeface="Aptos ExtraBold" panose="020F0502020204030204" pitchFamily="34" charset="0"/>
              </a:rPr>
              <a:t>ACKNOWLEDGEMENTS</a:t>
            </a:r>
          </a:p>
        </p:txBody>
      </p:sp>
      <p:sp>
        <p:nvSpPr>
          <p:cNvPr id="15" name="Rectangle 14">
            <a:extLst>
              <a:ext uri="{FF2B5EF4-FFF2-40B4-BE49-F238E27FC236}">
                <a16:creationId xmlns:a16="http://schemas.microsoft.com/office/drawing/2014/main" id="{2EE353EC-090A-4725-499A-4356C2F13CDD}"/>
              </a:ext>
            </a:extLst>
          </p:cNvPr>
          <p:cNvSpPr/>
          <p:nvPr/>
        </p:nvSpPr>
        <p:spPr>
          <a:xfrm>
            <a:off x="1200149" y="16117955"/>
            <a:ext cx="11087101" cy="1386929"/>
          </a:xfrm>
          <a:prstGeom prst="rect">
            <a:avLst/>
          </a:prstGeom>
          <a:solidFill>
            <a:srgbClr val="9BA1B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795AF5C1-ECAC-A37D-580B-BF00F0BABC79}"/>
              </a:ext>
            </a:extLst>
          </p:cNvPr>
          <p:cNvSpPr txBox="1"/>
          <p:nvPr/>
        </p:nvSpPr>
        <p:spPr>
          <a:xfrm>
            <a:off x="2992100" y="16197826"/>
            <a:ext cx="7503198" cy="1200329"/>
          </a:xfrm>
          <a:prstGeom prst="rect">
            <a:avLst/>
          </a:prstGeom>
          <a:noFill/>
        </p:spPr>
        <p:txBody>
          <a:bodyPr wrap="square" rtlCol="0">
            <a:spAutoFit/>
          </a:bodyPr>
          <a:lstStyle/>
          <a:p>
            <a:pPr algn="ctr"/>
            <a:r>
              <a:rPr lang="en-US" sz="7200" dirty="0">
                <a:solidFill>
                  <a:prstClr val="white"/>
                </a:solidFill>
                <a:latin typeface="Aptos ExtraBold" panose="020F0502020204030204" pitchFamily="34" charset="0"/>
              </a:rPr>
              <a:t>INTRODUCTION</a:t>
            </a:r>
          </a:p>
        </p:txBody>
      </p:sp>
      <p:sp>
        <p:nvSpPr>
          <p:cNvPr id="17" name="Rectangle 16">
            <a:extLst>
              <a:ext uri="{FF2B5EF4-FFF2-40B4-BE49-F238E27FC236}">
                <a16:creationId xmlns:a16="http://schemas.microsoft.com/office/drawing/2014/main" id="{C8E53554-7C8D-6D23-E310-86F665E6359B}"/>
              </a:ext>
            </a:extLst>
          </p:cNvPr>
          <p:cNvSpPr/>
          <p:nvPr/>
        </p:nvSpPr>
        <p:spPr>
          <a:xfrm>
            <a:off x="1200149" y="24827752"/>
            <a:ext cx="11087101" cy="1386929"/>
          </a:xfrm>
          <a:prstGeom prst="rect">
            <a:avLst/>
          </a:prstGeom>
          <a:solidFill>
            <a:srgbClr val="9BA1B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3079CCC4-6A69-BB0F-D8BE-0CE68F13E2C6}"/>
              </a:ext>
            </a:extLst>
          </p:cNvPr>
          <p:cNvSpPr txBox="1"/>
          <p:nvPr/>
        </p:nvSpPr>
        <p:spPr>
          <a:xfrm>
            <a:off x="2992100" y="24907623"/>
            <a:ext cx="7503198" cy="1200329"/>
          </a:xfrm>
          <a:prstGeom prst="rect">
            <a:avLst/>
          </a:prstGeom>
          <a:noFill/>
        </p:spPr>
        <p:txBody>
          <a:bodyPr wrap="square" rtlCol="0">
            <a:spAutoFit/>
          </a:bodyPr>
          <a:lstStyle/>
          <a:p>
            <a:pPr algn="ctr"/>
            <a:r>
              <a:rPr lang="en-US" sz="7200" dirty="0">
                <a:solidFill>
                  <a:prstClr val="white"/>
                </a:solidFill>
                <a:latin typeface="Aptos ExtraBold" panose="020F0502020204030204" pitchFamily="34" charset="0"/>
              </a:rPr>
              <a:t>METHODS</a:t>
            </a:r>
          </a:p>
        </p:txBody>
      </p:sp>
      <p:sp>
        <p:nvSpPr>
          <p:cNvPr id="19" name="TextBox 18">
            <a:extLst>
              <a:ext uri="{FF2B5EF4-FFF2-40B4-BE49-F238E27FC236}">
                <a16:creationId xmlns:a16="http://schemas.microsoft.com/office/drawing/2014/main" id="{8DB94618-86F1-BE68-7BD6-BBD7202F4122}"/>
              </a:ext>
            </a:extLst>
          </p:cNvPr>
          <p:cNvSpPr txBox="1"/>
          <p:nvPr/>
        </p:nvSpPr>
        <p:spPr>
          <a:xfrm>
            <a:off x="1200148" y="17744286"/>
            <a:ext cx="11087101" cy="6555641"/>
          </a:xfrm>
          <a:prstGeom prst="rect">
            <a:avLst/>
          </a:prstGeom>
          <a:noFill/>
        </p:spPr>
        <p:txBody>
          <a:bodyPr wrap="square" rtlCol="0">
            <a:spAutoFit/>
          </a:bodyPr>
          <a:lstStyle/>
          <a:p>
            <a:pPr algn="just"/>
            <a:r>
              <a:rPr lang="en-US" sz="3000" dirty="0"/>
              <a:t>**This is your background or introduction. Very briefly, explain why the research is important. Also provide information helpful for understanding the research. You are “setting the stage” for your project. Peak the reader’s interest! **</a:t>
            </a:r>
          </a:p>
          <a:p>
            <a:pPr algn="just"/>
            <a:endParaRPr lang="en-US" sz="3000" dirty="0"/>
          </a:p>
          <a:p>
            <a:pPr algn="just"/>
            <a:endParaRPr lang="en-US" sz="3000" i="1" dirty="0"/>
          </a:p>
          <a:p>
            <a:pPr algn="just"/>
            <a:r>
              <a:rPr lang="en-US" sz="3000" i="1" dirty="0" err="1"/>
              <a:t>Pellentesque</a:t>
            </a:r>
            <a:r>
              <a:rPr lang="en-US" sz="3000" i="1" dirty="0"/>
              <a:t> habitant </a:t>
            </a:r>
            <a:r>
              <a:rPr lang="en-US" sz="3000" i="1" dirty="0" err="1"/>
              <a:t>morbi</a:t>
            </a:r>
            <a:r>
              <a:rPr lang="en-US" sz="3000" i="1" dirty="0"/>
              <a:t> </a:t>
            </a:r>
            <a:r>
              <a:rPr lang="en-US" sz="3000" i="1" dirty="0" err="1"/>
              <a:t>tristique</a:t>
            </a:r>
            <a:r>
              <a:rPr lang="en-US" sz="3000" i="1" dirty="0"/>
              <a:t> </a:t>
            </a:r>
            <a:r>
              <a:rPr lang="en-US" sz="3000" i="1" dirty="0" err="1"/>
              <a:t>senectus</a:t>
            </a:r>
            <a:r>
              <a:rPr lang="en-US" sz="3000" i="1" dirty="0"/>
              <a:t> et </a:t>
            </a:r>
            <a:r>
              <a:rPr lang="en-US" sz="3000" i="1" dirty="0" err="1"/>
              <a:t>netus</a:t>
            </a:r>
            <a:r>
              <a:rPr lang="en-US" sz="3000" i="1" dirty="0"/>
              <a:t> et </a:t>
            </a:r>
            <a:r>
              <a:rPr lang="en-US" sz="3000" i="1" dirty="0" err="1"/>
              <a:t>malesuada</a:t>
            </a:r>
            <a:r>
              <a:rPr lang="en-US" sz="3000" i="1" dirty="0"/>
              <a:t> fames ac </a:t>
            </a:r>
            <a:r>
              <a:rPr lang="en-US" sz="3000" i="1" dirty="0" err="1"/>
              <a:t>turpis</a:t>
            </a:r>
            <a:r>
              <a:rPr lang="en-US" sz="3000" i="1" dirty="0"/>
              <a:t> </a:t>
            </a:r>
            <a:r>
              <a:rPr lang="en-US" sz="3000" i="1" dirty="0" err="1"/>
              <a:t>egestas</a:t>
            </a:r>
            <a:r>
              <a:rPr lang="en-US" sz="3000" i="1" dirty="0"/>
              <a:t>. Proin pharetra </a:t>
            </a:r>
            <a:r>
              <a:rPr lang="en-US" sz="3000" i="1" dirty="0" err="1"/>
              <a:t>nonummy</a:t>
            </a:r>
            <a:r>
              <a:rPr lang="en-US" sz="3000" i="1" dirty="0"/>
              <a:t> </a:t>
            </a:r>
            <a:r>
              <a:rPr lang="en-US" sz="3000" i="1" dirty="0" err="1"/>
              <a:t>pede</a:t>
            </a:r>
            <a:r>
              <a:rPr lang="en-US" sz="3000" i="1" dirty="0"/>
              <a:t>. Mauris et </a:t>
            </a:r>
            <a:r>
              <a:rPr lang="en-US" sz="3000" i="1" dirty="0" err="1"/>
              <a:t>orci</a:t>
            </a:r>
            <a:r>
              <a:rPr lang="en-US" sz="3000" i="1" dirty="0"/>
              <a:t>.</a:t>
            </a:r>
          </a:p>
          <a:p>
            <a:pPr algn="just"/>
            <a:endParaRPr lang="en-US" sz="3000" i="1" dirty="0"/>
          </a:p>
          <a:p>
            <a:pPr algn="just"/>
            <a:r>
              <a:rPr lang="en-US" sz="3000" i="1" dirty="0"/>
              <a:t>Lorem ipsum dolor sit </a:t>
            </a:r>
            <a:r>
              <a:rPr lang="en-US" sz="3000" i="1" dirty="0" err="1"/>
              <a:t>amet</a:t>
            </a:r>
            <a:r>
              <a:rPr lang="en-US" sz="3000" i="1" dirty="0"/>
              <a:t>, </a:t>
            </a:r>
            <a:r>
              <a:rPr lang="en-US" sz="3000" i="1" dirty="0" err="1"/>
              <a:t>consectetuer</a:t>
            </a:r>
            <a:r>
              <a:rPr lang="en-US" sz="3000" i="1" dirty="0"/>
              <a:t> </a:t>
            </a:r>
            <a:r>
              <a:rPr lang="en-US" sz="3000" i="1" dirty="0" err="1"/>
              <a:t>adipiscing</a:t>
            </a:r>
            <a:r>
              <a:rPr lang="en-US" sz="3000" i="1" dirty="0"/>
              <a:t> </a:t>
            </a:r>
            <a:r>
              <a:rPr lang="en-US" sz="3000" i="1" dirty="0" err="1"/>
              <a:t>elit</a:t>
            </a:r>
            <a:r>
              <a:rPr lang="en-US" sz="3000" i="1" dirty="0"/>
              <a:t>. Maecenas </a:t>
            </a:r>
            <a:r>
              <a:rPr lang="en-US" sz="3000" i="1" dirty="0" err="1"/>
              <a:t>porttitor</a:t>
            </a:r>
            <a:r>
              <a:rPr lang="en-US" sz="3000" i="1" dirty="0"/>
              <a:t> </a:t>
            </a:r>
            <a:r>
              <a:rPr lang="en-US" sz="3000" i="1" dirty="0" err="1"/>
              <a:t>congue</a:t>
            </a:r>
            <a:r>
              <a:rPr lang="en-US" sz="3000" i="1" dirty="0"/>
              <a:t> </a:t>
            </a:r>
            <a:r>
              <a:rPr lang="en-US" sz="3000" i="1" dirty="0" err="1"/>
              <a:t>massa</a:t>
            </a:r>
            <a:r>
              <a:rPr lang="en-US" sz="3000" i="1" dirty="0"/>
              <a:t>. Lorem ipsum dolor sit </a:t>
            </a:r>
            <a:r>
              <a:rPr lang="en-US" sz="3000" i="1" dirty="0" err="1"/>
              <a:t>amet</a:t>
            </a:r>
            <a:r>
              <a:rPr lang="en-US" sz="3000" i="1" dirty="0"/>
              <a:t>, </a:t>
            </a:r>
            <a:r>
              <a:rPr lang="en-US" sz="3000" i="1" dirty="0" err="1"/>
              <a:t>consectetuer</a:t>
            </a:r>
            <a:r>
              <a:rPr lang="en-US" sz="3000" i="1" dirty="0"/>
              <a:t> </a:t>
            </a:r>
            <a:r>
              <a:rPr lang="en-US" sz="3000" i="1" dirty="0" err="1"/>
              <a:t>adipiscing</a:t>
            </a:r>
            <a:r>
              <a:rPr lang="en-US" sz="3000" i="1" dirty="0"/>
              <a:t> </a:t>
            </a:r>
            <a:r>
              <a:rPr lang="en-US" sz="3000" i="1" dirty="0" err="1"/>
              <a:t>elit</a:t>
            </a:r>
            <a:r>
              <a:rPr lang="en-US" sz="3000" i="1" dirty="0"/>
              <a:t>. Maecenas </a:t>
            </a:r>
            <a:r>
              <a:rPr lang="en-US" sz="3000" i="1" dirty="0" err="1"/>
              <a:t>porttitor</a:t>
            </a:r>
            <a:r>
              <a:rPr lang="en-US" sz="3000" i="1" dirty="0"/>
              <a:t> </a:t>
            </a:r>
            <a:r>
              <a:rPr lang="en-US" sz="3000" i="1" dirty="0" err="1"/>
              <a:t>congue</a:t>
            </a:r>
            <a:r>
              <a:rPr lang="en-US" sz="3000" i="1" dirty="0"/>
              <a:t> </a:t>
            </a:r>
            <a:r>
              <a:rPr lang="en-US" sz="3000" i="1" dirty="0" err="1"/>
              <a:t>massa</a:t>
            </a:r>
            <a:r>
              <a:rPr lang="en-US" sz="3000" i="1" dirty="0"/>
              <a:t>. </a:t>
            </a:r>
          </a:p>
          <a:p>
            <a:pPr algn="just"/>
            <a:endParaRPr lang="en-US" sz="3000" i="1" dirty="0"/>
          </a:p>
        </p:txBody>
      </p:sp>
      <p:sp>
        <p:nvSpPr>
          <p:cNvPr id="20" name="TextBox 19">
            <a:extLst>
              <a:ext uri="{FF2B5EF4-FFF2-40B4-BE49-F238E27FC236}">
                <a16:creationId xmlns:a16="http://schemas.microsoft.com/office/drawing/2014/main" id="{5ADB2B53-93E6-318F-E2AB-E05CE7B8B80A}"/>
              </a:ext>
            </a:extLst>
          </p:cNvPr>
          <p:cNvSpPr txBox="1"/>
          <p:nvPr/>
        </p:nvSpPr>
        <p:spPr>
          <a:xfrm>
            <a:off x="1200148" y="30055116"/>
            <a:ext cx="11087101" cy="1938992"/>
          </a:xfrm>
          <a:prstGeom prst="rect">
            <a:avLst/>
          </a:prstGeom>
          <a:noFill/>
        </p:spPr>
        <p:txBody>
          <a:bodyPr wrap="square" rtlCol="0">
            <a:spAutoFit/>
          </a:bodyPr>
          <a:lstStyle/>
          <a:p>
            <a:pPr algn="just"/>
            <a:r>
              <a:rPr lang="en-US" sz="3000" dirty="0"/>
              <a:t>**Materials and methods. Usually presented as a schematic, like the one above. Describe your experimental equipment and research methods used. Flow charts, figures/tables, pictures/labelled drawings are helpful.** </a:t>
            </a:r>
          </a:p>
        </p:txBody>
      </p:sp>
      <p:sp>
        <p:nvSpPr>
          <p:cNvPr id="21" name="TextBox 20">
            <a:extLst>
              <a:ext uri="{FF2B5EF4-FFF2-40B4-BE49-F238E27FC236}">
                <a16:creationId xmlns:a16="http://schemas.microsoft.com/office/drawing/2014/main" id="{DB260B84-A3C9-A98B-B167-0A04DEBACAFC}"/>
              </a:ext>
            </a:extLst>
          </p:cNvPr>
          <p:cNvSpPr txBox="1"/>
          <p:nvPr/>
        </p:nvSpPr>
        <p:spPr>
          <a:xfrm>
            <a:off x="31603949" y="8188555"/>
            <a:ext cx="11087101" cy="7848302"/>
          </a:xfrm>
          <a:prstGeom prst="rect">
            <a:avLst/>
          </a:prstGeom>
          <a:noFill/>
        </p:spPr>
        <p:txBody>
          <a:bodyPr wrap="square" rtlCol="0">
            <a:spAutoFit/>
          </a:bodyPr>
          <a:lstStyle/>
          <a:p>
            <a:pPr marL="976313" indent="-457200">
              <a:buFont typeface="Arial" panose="020B0604020202020204" pitchFamily="34" charset="0"/>
              <a:buChar char="•"/>
            </a:pPr>
            <a:r>
              <a:rPr lang="en-US" sz="3400" dirty="0"/>
              <a:t>**Conclusions: sum up your poster and the results of your research, usually in bulleted form.</a:t>
            </a:r>
          </a:p>
          <a:p>
            <a:pPr marL="976313" indent="-457200">
              <a:buFont typeface="Arial" panose="020B0604020202020204" pitchFamily="34" charset="0"/>
              <a:buChar char="•"/>
            </a:pPr>
            <a:endParaRPr lang="en-US" sz="3400" dirty="0"/>
          </a:p>
          <a:p>
            <a:pPr marL="976313" indent="-457200">
              <a:buFont typeface="Arial" panose="020B0604020202020204" pitchFamily="34" charset="0"/>
              <a:buChar char="•"/>
            </a:pPr>
            <a:r>
              <a:rPr lang="en-US" sz="3400" dirty="0"/>
              <a:t>What is the take home message?</a:t>
            </a:r>
          </a:p>
          <a:p>
            <a:pPr marL="976313" indent="-457200">
              <a:buFont typeface="Arial" panose="020B0604020202020204" pitchFamily="34" charset="0"/>
              <a:buChar char="•"/>
            </a:pPr>
            <a:endParaRPr lang="en-US" sz="3400" dirty="0"/>
          </a:p>
          <a:p>
            <a:pPr marL="976313" indent="-457200">
              <a:buFont typeface="Arial" panose="020B0604020202020204" pitchFamily="34" charset="0"/>
              <a:buChar char="•"/>
            </a:pPr>
            <a:r>
              <a:rPr lang="en-US" sz="3400" dirty="0"/>
              <a:t>Why are the results interesting?</a:t>
            </a:r>
          </a:p>
          <a:p>
            <a:pPr marL="519113"/>
            <a:endParaRPr lang="en-US" sz="3400" dirty="0"/>
          </a:p>
          <a:p>
            <a:pPr marL="976313" indent="-457200">
              <a:buFont typeface="Arial" panose="020B0604020202020204" pitchFamily="34" charset="0"/>
              <a:buChar char="•"/>
            </a:pPr>
            <a:r>
              <a:rPr lang="en-US" sz="3400" dirty="0"/>
              <a:t>Relevance of your findings to other published work</a:t>
            </a:r>
          </a:p>
          <a:p>
            <a:pPr marL="976313" indent="-457200">
              <a:buFont typeface="Arial" panose="020B0604020202020204" pitchFamily="34" charset="0"/>
              <a:buChar char="•"/>
            </a:pPr>
            <a:endParaRPr lang="en-US" sz="3400" dirty="0"/>
          </a:p>
          <a:p>
            <a:pPr marL="976313" indent="-457200">
              <a:buFont typeface="Arial" panose="020B0604020202020204" pitchFamily="34" charset="0"/>
              <a:buChar char="•"/>
            </a:pPr>
            <a:r>
              <a:rPr lang="en-US" sz="3400" dirty="0"/>
              <a:t>Future plans or research? What would you do if you could continue this work?</a:t>
            </a:r>
            <a:br>
              <a:rPr lang="en-US" sz="3400" dirty="0"/>
            </a:br>
            <a:endParaRPr lang="en-US" sz="3400" dirty="0"/>
          </a:p>
          <a:p>
            <a:pPr marL="976313" indent="-457200">
              <a:buFont typeface="Arial" panose="020B0604020202020204" pitchFamily="34" charset="0"/>
              <a:buChar char="•"/>
            </a:pPr>
            <a:r>
              <a:rPr lang="en-US" sz="3400" dirty="0"/>
              <a:t>Can make these bold or font size larger so that these stand out</a:t>
            </a:r>
            <a:r>
              <a:rPr lang="en-US" sz="2800" dirty="0"/>
              <a:t>.</a:t>
            </a:r>
          </a:p>
          <a:p>
            <a:pPr marL="519113"/>
            <a:endParaRPr lang="en-US" sz="2800" dirty="0"/>
          </a:p>
        </p:txBody>
      </p:sp>
      <p:sp>
        <p:nvSpPr>
          <p:cNvPr id="22" name="TextBox 21">
            <a:extLst>
              <a:ext uri="{FF2B5EF4-FFF2-40B4-BE49-F238E27FC236}">
                <a16:creationId xmlns:a16="http://schemas.microsoft.com/office/drawing/2014/main" id="{8939A926-BC4B-003D-AF73-A43F1F6A0CB1}"/>
              </a:ext>
            </a:extLst>
          </p:cNvPr>
          <p:cNvSpPr txBox="1"/>
          <p:nvPr/>
        </p:nvSpPr>
        <p:spPr>
          <a:xfrm>
            <a:off x="31603949" y="19250145"/>
            <a:ext cx="11087101" cy="4401205"/>
          </a:xfrm>
          <a:prstGeom prst="rect">
            <a:avLst/>
          </a:prstGeom>
          <a:noFill/>
        </p:spPr>
        <p:txBody>
          <a:bodyPr wrap="square" rtlCol="0">
            <a:spAutoFit/>
          </a:bodyPr>
          <a:lstStyle/>
          <a:p>
            <a:pPr algn="just"/>
            <a:r>
              <a:rPr lang="en-US" sz="2800" dirty="0"/>
              <a:t>**Sources you used during your research and cited on the poster</a:t>
            </a:r>
          </a:p>
          <a:p>
            <a:pPr algn="just"/>
            <a:r>
              <a:rPr lang="en-US" sz="2800" dirty="0"/>
              <a:t>Credit for any figures used in your poster**</a:t>
            </a:r>
          </a:p>
          <a:p>
            <a:pPr algn="just"/>
            <a:endParaRPr lang="en-US" sz="2800" dirty="0"/>
          </a:p>
          <a:p>
            <a:pPr algn="just"/>
            <a:r>
              <a:rPr lang="en-US" sz="2800" dirty="0"/>
              <a:t>This font size can be smaller than others to fit all sources.</a:t>
            </a:r>
          </a:p>
          <a:p>
            <a:pPr algn="just"/>
            <a:endParaRPr lang="en-US" sz="2800" dirty="0"/>
          </a:p>
          <a:p>
            <a:pPr algn="just"/>
            <a:endParaRPr lang="en-US" sz="2800" i="1" dirty="0"/>
          </a:p>
          <a:p>
            <a:pPr algn="just"/>
            <a:r>
              <a:rPr lang="en-US" sz="2800" i="1" dirty="0" err="1"/>
              <a:t>Pellentesque</a:t>
            </a:r>
            <a:r>
              <a:rPr lang="en-US" sz="2800" i="1" dirty="0"/>
              <a:t> habitant </a:t>
            </a:r>
            <a:r>
              <a:rPr lang="en-US" sz="2800" i="1" dirty="0" err="1"/>
              <a:t>morbi</a:t>
            </a:r>
            <a:r>
              <a:rPr lang="en-US" sz="2800" i="1" dirty="0"/>
              <a:t> </a:t>
            </a:r>
            <a:r>
              <a:rPr lang="en-US" sz="2800" i="1" dirty="0" err="1"/>
              <a:t>tristique</a:t>
            </a:r>
            <a:r>
              <a:rPr lang="en-US" sz="2800" i="1" dirty="0"/>
              <a:t> </a:t>
            </a:r>
            <a:r>
              <a:rPr lang="en-US" sz="2800" i="1" dirty="0" err="1"/>
              <a:t>senectus</a:t>
            </a:r>
            <a:r>
              <a:rPr lang="en-US" sz="2800" i="1" dirty="0"/>
              <a:t> et </a:t>
            </a:r>
            <a:r>
              <a:rPr lang="en-US" sz="2800" i="1" dirty="0" err="1"/>
              <a:t>netus</a:t>
            </a:r>
            <a:r>
              <a:rPr lang="en-US" sz="2800" i="1" dirty="0"/>
              <a:t> et </a:t>
            </a:r>
            <a:r>
              <a:rPr lang="en-US" sz="2800" i="1" dirty="0" err="1"/>
              <a:t>malesuada</a:t>
            </a:r>
            <a:r>
              <a:rPr lang="en-US" sz="2800" i="1" dirty="0"/>
              <a:t> fames ac </a:t>
            </a:r>
            <a:r>
              <a:rPr lang="en-US" sz="2800" i="1" dirty="0" err="1"/>
              <a:t>turpis</a:t>
            </a:r>
            <a:r>
              <a:rPr lang="en-US" sz="2800" i="1" dirty="0"/>
              <a:t> </a:t>
            </a:r>
            <a:r>
              <a:rPr lang="en-US" sz="2800" i="1" dirty="0" err="1"/>
              <a:t>egestas</a:t>
            </a:r>
            <a:r>
              <a:rPr lang="en-US" sz="2800" i="1" dirty="0"/>
              <a:t>. Proin pharetra </a:t>
            </a:r>
            <a:r>
              <a:rPr lang="en-US" sz="2800" i="1" dirty="0" err="1"/>
              <a:t>nonummy</a:t>
            </a:r>
            <a:r>
              <a:rPr lang="en-US" sz="2800" i="1" dirty="0"/>
              <a:t> </a:t>
            </a:r>
            <a:r>
              <a:rPr lang="en-US" sz="2800" i="1" dirty="0" err="1"/>
              <a:t>pede</a:t>
            </a:r>
            <a:r>
              <a:rPr lang="en-US" sz="2800" i="1" dirty="0"/>
              <a:t>. Mauris et </a:t>
            </a:r>
            <a:r>
              <a:rPr lang="en-US" sz="2800" i="1" dirty="0" err="1"/>
              <a:t>orci</a:t>
            </a:r>
            <a:r>
              <a:rPr lang="en-US" sz="2800" i="1" dirty="0"/>
              <a:t>.</a:t>
            </a:r>
          </a:p>
          <a:p>
            <a:pPr algn="just"/>
            <a:r>
              <a:rPr lang="en-US" sz="2800" i="1" dirty="0"/>
              <a:t>Lorem ipsum dolor sit </a:t>
            </a:r>
            <a:r>
              <a:rPr lang="en-US" sz="2800" i="1" dirty="0" err="1"/>
              <a:t>amet</a:t>
            </a:r>
            <a:r>
              <a:rPr lang="en-US" sz="2800" i="1" dirty="0"/>
              <a:t>, </a:t>
            </a:r>
            <a:r>
              <a:rPr lang="en-US" sz="2800" i="1" dirty="0" err="1"/>
              <a:t>consectetuer</a:t>
            </a:r>
            <a:r>
              <a:rPr lang="en-US" sz="2800" i="1" dirty="0"/>
              <a:t> </a:t>
            </a:r>
            <a:r>
              <a:rPr lang="en-US" sz="2800" i="1" dirty="0" err="1"/>
              <a:t>adipiscing</a:t>
            </a:r>
            <a:r>
              <a:rPr lang="en-US" sz="2800" i="1" dirty="0"/>
              <a:t> </a:t>
            </a:r>
            <a:r>
              <a:rPr lang="en-US" sz="2800" i="1" dirty="0" err="1"/>
              <a:t>elit</a:t>
            </a:r>
            <a:r>
              <a:rPr lang="en-US" sz="2800" i="1" dirty="0"/>
              <a:t>. Maecenas </a:t>
            </a:r>
            <a:r>
              <a:rPr lang="en-US" sz="2800" i="1" dirty="0" err="1"/>
              <a:t>porttitor</a:t>
            </a:r>
            <a:r>
              <a:rPr lang="en-US" sz="2800" i="1" dirty="0"/>
              <a:t> </a:t>
            </a:r>
            <a:r>
              <a:rPr lang="en-US" sz="2800" i="1" dirty="0" err="1"/>
              <a:t>congue</a:t>
            </a:r>
            <a:r>
              <a:rPr lang="en-US" sz="2800" i="1" dirty="0"/>
              <a:t> </a:t>
            </a:r>
            <a:r>
              <a:rPr lang="en-US" sz="2800" i="1" dirty="0" err="1"/>
              <a:t>massa</a:t>
            </a:r>
            <a:r>
              <a:rPr lang="en-US" sz="2800" i="1" dirty="0"/>
              <a:t>. </a:t>
            </a:r>
          </a:p>
        </p:txBody>
      </p:sp>
      <p:sp>
        <p:nvSpPr>
          <p:cNvPr id="23" name="TextBox 22">
            <a:extLst>
              <a:ext uri="{FF2B5EF4-FFF2-40B4-BE49-F238E27FC236}">
                <a16:creationId xmlns:a16="http://schemas.microsoft.com/office/drawing/2014/main" id="{CEA19ADA-3BCC-6F84-ECA7-3E25C2089020}"/>
              </a:ext>
            </a:extLst>
          </p:cNvPr>
          <p:cNvSpPr txBox="1"/>
          <p:nvPr/>
        </p:nvSpPr>
        <p:spPr>
          <a:xfrm>
            <a:off x="31756349" y="26576467"/>
            <a:ext cx="11087101" cy="5663089"/>
          </a:xfrm>
          <a:prstGeom prst="rect">
            <a:avLst/>
          </a:prstGeom>
          <a:noFill/>
        </p:spPr>
        <p:txBody>
          <a:bodyPr wrap="square" rtlCol="0">
            <a:spAutoFit/>
          </a:bodyPr>
          <a:lstStyle/>
          <a:p>
            <a:pPr algn="just"/>
            <a:r>
              <a:rPr lang="en-US" sz="3000" dirty="0"/>
              <a:t>**Credit those who helped you produce this research, including: those who funded your research, any grant #s when applicable, those who provided supervision and mentorship, and anyone else who you want to acknowledge that supported you in your research journey!**</a:t>
            </a:r>
            <a:endParaRPr lang="en-US" sz="3600" dirty="0"/>
          </a:p>
          <a:p>
            <a:pPr algn="just"/>
            <a:endParaRPr lang="en-US" sz="3200" i="1" dirty="0"/>
          </a:p>
          <a:p>
            <a:pPr algn="just"/>
            <a:r>
              <a:rPr lang="en-US" sz="3000" i="1" dirty="0" err="1"/>
              <a:t>Pellentesque</a:t>
            </a:r>
            <a:r>
              <a:rPr lang="en-US" sz="3000" i="1" dirty="0"/>
              <a:t> habitant </a:t>
            </a:r>
            <a:r>
              <a:rPr lang="en-US" sz="3000" i="1" dirty="0" err="1"/>
              <a:t>morbi</a:t>
            </a:r>
            <a:r>
              <a:rPr lang="en-US" sz="3000" i="1" dirty="0"/>
              <a:t> </a:t>
            </a:r>
            <a:r>
              <a:rPr lang="en-US" sz="3000" i="1" dirty="0" err="1"/>
              <a:t>tristique</a:t>
            </a:r>
            <a:r>
              <a:rPr lang="en-US" sz="3000" i="1" dirty="0"/>
              <a:t> </a:t>
            </a:r>
            <a:r>
              <a:rPr lang="en-US" sz="3000" i="1" dirty="0" err="1"/>
              <a:t>senectus</a:t>
            </a:r>
            <a:r>
              <a:rPr lang="en-US" sz="3000" i="1" dirty="0"/>
              <a:t> et </a:t>
            </a:r>
            <a:r>
              <a:rPr lang="en-US" sz="3000" i="1" dirty="0" err="1"/>
              <a:t>netus</a:t>
            </a:r>
            <a:r>
              <a:rPr lang="en-US" sz="3000" i="1" dirty="0"/>
              <a:t> et </a:t>
            </a:r>
            <a:r>
              <a:rPr lang="en-US" sz="3000" i="1" dirty="0" err="1"/>
              <a:t>malesuada</a:t>
            </a:r>
            <a:r>
              <a:rPr lang="en-US" sz="3000" i="1" dirty="0"/>
              <a:t> fames ac </a:t>
            </a:r>
            <a:r>
              <a:rPr lang="en-US" sz="3000" i="1" dirty="0" err="1"/>
              <a:t>turpis</a:t>
            </a:r>
            <a:r>
              <a:rPr lang="en-US" sz="3000" i="1" dirty="0"/>
              <a:t> </a:t>
            </a:r>
            <a:r>
              <a:rPr lang="en-US" sz="3000" i="1" dirty="0" err="1"/>
              <a:t>egestas</a:t>
            </a:r>
            <a:r>
              <a:rPr lang="en-US" sz="3000" i="1" dirty="0"/>
              <a:t>. Proin pharetra </a:t>
            </a:r>
            <a:r>
              <a:rPr lang="en-US" sz="3000" i="1" dirty="0" err="1"/>
              <a:t>nonummy</a:t>
            </a:r>
            <a:r>
              <a:rPr lang="en-US" sz="3000" i="1" dirty="0"/>
              <a:t> </a:t>
            </a:r>
            <a:r>
              <a:rPr lang="en-US" sz="3000" i="1" dirty="0" err="1"/>
              <a:t>pede</a:t>
            </a:r>
            <a:r>
              <a:rPr lang="en-US" sz="3000" i="1" dirty="0"/>
              <a:t>. Mauris et </a:t>
            </a:r>
            <a:r>
              <a:rPr lang="en-US" sz="3000" i="1" dirty="0" err="1"/>
              <a:t>orci</a:t>
            </a:r>
            <a:r>
              <a:rPr lang="en-US" sz="3000" i="1" dirty="0"/>
              <a:t>.</a:t>
            </a:r>
          </a:p>
          <a:p>
            <a:pPr algn="just"/>
            <a:r>
              <a:rPr lang="en-US" sz="3000" i="1" dirty="0"/>
              <a:t>Lorem ipsum dolor sit </a:t>
            </a:r>
            <a:r>
              <a:rPr lang="en-US" sz="3000" i="1" dirty="0" err="1"/>
              <a:t>amet</a:t>
            </a:r>
            <a:r>
              <a:rPr lang="en-US" sz="3000" i="1" dirty="0"/>
              <a:t>, </a:t>
            </a:r>
            <a:r>
              <a:rPr lang="en-US" sz="3000" i="1" dirty="0" err="1"/>
              <a:t>consectetuer</a:t>
            </a:r>
            <a:r>
              <a:rPr lang="en-US" sz="3000" i="1" dirty="0"/>
              <a:t> </a:t>
            </a:r>
            <a:r>
              <a:rPr lang="en-US" sz="3000" i="1" dirty="0" err="1"/>
              <a:t>adipiscing</a:t>
            </a:r>
            <a:r>
              <a:rPr lang="en-US" sz="3000" i="1" dirty="0"/>
              <a:t> </a:t>
            </a:r>
            <a:r>
              <a:rPr lang="en-US" sz="3000" i="1" dirty="0" err="1"/>
              <a:t>elit</a:t>
            </a:r>
            <a:r>
              <a:rPr lang="en-US" sz="3000" i="1" dirty="0"/>
              <a:t>. Maecenas </a:t>
            </a:r>
            <a:r>
              <a:rPr lang="en-US" sz="3000" i="1" dirty="0" err="1"/>
              <a:t>porttitor</a:t>
            </a:r>
            <a:r>
              <a:rPr lang="en-US" sz="3000" i="1" dirty="0"/>
              <a:t> </a:t>
            </a:r>
            <a:r>
              <a:rPr lang="en-US" sz="3000" i="1" dirty="0" err="1"/>
              <a:t>congue</a:t>
            </a:r>
            <a:r>
              <a:rPr lang="en-US" sz="3000" i="1" dirty="0"/>
              <a:t> </a:t>
            </a:r>
            <a:r>
              <a:rPr lang="en-US" sz="3000" i="1" dirty="0" err="1"/>
              <a:t>massa</a:t>
            </a:r>
            <a:r>
              <a:rPr lang="en-US" sz="3000" i="1" dirty="0"/>
              <a:t>. </a:t>
            </a:r>
          </a:p>
          <a:p>
            <a:pPr algn="just"/>
            <a:endParaRPr lang="en-US" sz="3000" dirty="0"/>
          </a:p>
        </p:txBody>
      </p:sp>
      <p:pic>
        <p:nvPicPr>
          <p:cNvPr id="24" name="Picture 23">
            <a:extLst>
              <a:ext uri="{FF2B5EF4-FFF2-40B4-BE49-F238E27FC236}">
                <a16:creationId xmlns:a16="http://schemas.microsoft.com/office/drawing/2014/main" id="{CAECEFD8-23F8-7E90-C0AE-B14AF202336D}"/>
              </a:ext>
            </a:extLst>
          </p:cNvPr>
          <p:cNvPicPr>
            <a:picLocks noChangeAspect="1"/>
          </p:cNvPicPr>
          <p:nvPr/>
        </p:nvPicPr>
        <p:blipFill>
          <a:blip r:embed="rId2">
            <a:alphaModFix/>
          </a:blip>
          <a:stretch>
            <a:fillRect/>
          </a:stretch>
        </p:blipFill>
        <p:spPr>
          <a:xfrm>
            <a:off x="13145197" y="7834529"/>
            <a:ext cx="17611894" cy="9956276"/>
          </a:xfrm>
          <a:prstGeom prst="rect">
            <a:avLst/>
          </a:prstGeom>
        </p:spPr>
      </p:pic>
      <p:sp>
        <p:nvSpPr>
          <p:cNvPr id="25" name="TextBox 24">
            <a:extLst>
              <a:ext uri="{FF2B5EF4-FFF2-40B4-BE49-F238E27FC236}">
                <a16:creationId xmlns:a16="http://schemas.microsoft.com/office/drawing/2014/main" id="{BFD1128B-3D2D-73E2-70F4-E7C15AA18B06}"/>
              </a:ext>
            </a:extLst>
          </p:cNvPr>
          <p:cNvSpPr txBox="1"/>
          <p:nvPr/>
        </p:nvSpPr>
        <p:spPr>
          <a:xfrm>
            <a:off x="13224163" y="17931901"/>
            <a:ext cx="17532926" cy="172354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rPr>
              <a:t>Figure 1. **</a:t>
            </a:r>
            <a:r>
              <a:rPr kumimoji="0" lang="en-US" sz="2600" b="0" i="0" u="none" strike="noStrike" kern="0" cap="none" spc="0" normalizeH="0" baseline="0" noProof="0" dirty="0">
                <a:ln>
                  <a:noFill/>
                </a:ln>
                <a:solidFill>
                  <a:prstClr val="black"/>
                </a:solidFill>
                <a:effectLst/>
                <a:uLnTx/>
                <a:uFillTx/>
              </a:rPr>
              <a:t>Present your data as figures, like those shown. Each figure should be numbered (1-4 etc.) and if you have multiple parts to your figures those can be labelled A-C etc. Include a description of the data here in the figure legend so that the reader can understand the figure. State the result, not the topic.**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 </a:t>
            </a:r>
          </a:p>
        </p:txBody>
      </p:sp>
      <p:pic>
        <p:nvPicPr>
          <p:cNvPr id="26" name="Picture 25">
            <a:extLst>
              <a:ext uri="{FF2B5EF4-FFF2-40B4-BE49-F238E27FC236}">
                <a16:creationId xmlns:a16="http://schemas.microsoft.com/office/drawing/2014/main" id="{3B19F96E-8535-8CFA-A609-B3613741BAFE}"/>
              </a:ext>
            </a:extLst>
          </p:cNvPr>
          <p:cNvPicPr>
            <a:picLocks noChangeAspect="1"/>
          </p:cNvPicPr>
          <p:nvPr/>
        </p:nvPicPr>
        <p:blipFill>
          <a:blip r:embed="rId3">
            <a:alphaModFix/>
          </a:blip>
          <a:stretch>
            <a:fillRect/>
          </a:stretch>
        </p:blipFill>
        <p:spPr>
          <a:xfrm>
            <a:off x="13254468" y="19503406"/>
            <a:ext cx="7343278" cy="7251200"/>
          </a:xfrm>
          <a:prstGeom prst="rect">
            <a:avLst/>
          </a:prstGeom>
        </p:spPr>
      </p:pic>
      <p:sp>
        <p:nvSpPr>
          <p:cNvPr id="27" name="TextBox 26">
            <a:extLst>
              <a:ext uri="{FF2B5EF4-FFF2-40B4-BE49-F238E27FC236}">
                <a16:creationId xmlns:a16="http://schemas.microsoft.com/office/drawing/2014/main" id="{7E277FDF-C793-E08F-8C9E-79CD38777190}"/>
              </a:ext>
            </a:extLst>
          </p:cNvPr>
          <p:cNvSpPr txBox="1"/>
          <p:nvPr/>
        </p:nvSpPr>
        <p:spPr>
          <a:xfrm>
            <a:off x="20893020" y="22391780"/>
            <a:ext cx="9864069" cy="89255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rPr>
              <a:t>Figure 3. </a:t>
            </a:r>
            <a:r>
              <a:rPr kumimoji="0" lang="en-US" sz="2600" b="0" i="0" u="none" strike="noStrike" kern="0" cap="none" spc="0" normalizeH="0" baseline="0" noProof="0" dirty="0">
                <a:ln>
                  <a:noFill/>
                </a:ln>
                <a:solidFill>
                  <a:prstClr val="black"/>
                </a:solidFill>
                <a:effectLst/>
                <a:uLnTx/>
                <a:uFillTx/>
              </a:rPr>
              <a:t>Lorem ipsum dolor sit </a:t>
            </a:r>
            <a:r>
              <a:rPr kumimoji="0" lang="en-US" sz="2600" b="0" i="0" u="none" strike="noStrike" kern="0" cap="none" spc="0" normalizeH="0" baseline="0" noProof="0" dirty="0" err="1">
                <a:ln>
                  <a:noFill/>
                </a:ln>
                <a:solidFill>
                  <a:prstClr val="black"/>
                </a:solidFill>
                <a:effectLst/>
                <a:uLnTx/>
                <a:uFillTx/>
              </a:rPr>
              <a:t>amet</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consectetuer</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adipiscing</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elit</a:t>
            </a:r>
            <a:r>
              <a:rPr kumimoji="0" lang="en-US" sz="2600" b="0" i="0" u="none" strike="noStrike" kern="0" cap="none" spc="0" normalizeH="0" baseline="0" noProof="0" dirty="0">
                <a:ln>
                  <a:noFill/>
                </a:ln>
                <a:solidFill>
                  <a:prstClr val="black"/>
                </a:solidFill>
                <a:effectLst/>
                <a:uLnTx/>
                <a:uFillTx/>
              </a:rPr>
              <a:t>. Maecenas </a:t>
            </a:r>
            <a:r>
              <a:rPr kumimoji="0" lang="en-US" sz="2600" b="0" i="0" u="none" strike="noStrike" kern="0" cap="none" spc="0" normalizeH="0" baseline="0" noProof="0" dirty="0" err="1">
                <a:ln>
                  <a:noFill/>
                </a:ln>
                <a:solidFill>
                  <a:prstClr val="black"/>
                </a:solidFill>
                <a:effectLst/>
                <a:uLnTx/>
                <a:uFillTx/>
              </a:rPr>
              <a:t>porttitor</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congue</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massa</a:t>
            </a:r>
            <a:r>
              <a:rPr kumimoji="0" lang="en-US" sz="2600" b="0" i="0" u="none" strike="noStrike" kern="0" cap="none" spc="0" normalizeH="0" baseline="0" noProof="0" dirty="0">
                <a:ln>
                  <a:noFill/>
                </a:ln>
                <a:solidFill>
                  <a:prstClr val="black"/>
                </a:solidFill>
                <a:effectLst/>
                <a:uLnTx/>
                <a:uFillTx/>
              </a:rPr>
              <a:t>. B) </a:t>
            </a:r>
            <a:r>
              <a:rPr kumimoji="0" lang="en-US" sz="2600" b="0" i="0" u="none" strike="noStrike" kern="0" cap="none" spc="0" normalizeH="0" baseline="0" noProof="0" dirty="0" err="1">
                <a:ln>
                  <a:noFill/>
                </a:ln>
                <a:solidFill>
                  <a:prstClr val="black"/>
                </a:solidFill>
                <a:effectLst/>
                <a:uLnTx/>
                <a:uFillTx/>
              </a:rPr>
              <a:t>Fusce</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posuere</a:t>
            </a:r>
            <a:r>
              <a:rPr kumimoji="0" lang="en-US" sz="2600" b="0" i="0" u="none" strike="noStrike" kern="0" cap="none" spc="0" normalizeH="0" baseline="0" noProof="0" dirty="0">
                <a:ln>
                  <a:noFill/>
                </a:ln>
                <a:solidFill>
                  <a:prstClr val="black"/>
                </a:solidFill>
                <a:effectLst/>
                <a:uLnTx/>
                <a:uFillTx/>
              </a:rPr>
              <a:t>, </a:t>
            </a:r>
          </a:p>
        </p:txBody>
      </p:sp>
      <p:pic>
        <p:nvPicPr>
          <p:cNvPr id="28" name="Picture 27">
            <a:extLst>
              <a:ext uri="{FF2B5EF4-FFF2-40B4-BE49-F238E27FC236}">
                <a16:creationId xmlns:a16="http://schemas.microsoft.com/office/drawing/2014/main" id="{6277CC81-B2DE-0F03-D53F-96E1FC0C253F}"/>
              </a:ext>
            </a:extLst>
          </p:cNvPr>
          <p:cNvPicPr>
            <a:picLocks noChangeAspect="1"/>
          </p:cNvPicPr>
          <p:nvPr/>
        </p:nvPicPr>
        <p:blipFill>
          <a:blip r:embed="rId4">
            <a:alphaModFix/>
          </a:blip>
          <a:srcRect r="14637"/>
          <a:stretch>
            <a:fillRect/>
          </a:stretch>
        </p:blipFill>
        <p:spPr>
          <a:xfrm>
            <a:off x="20893020" y="19892798"/>
            <a:ext cx="9864069" cy="2191056"/>
          </a:xfrm>
          <a:prstGeom prst="rect">
            <a:avLst/>
          </a:prstGeom>
        </p:spPr>
      </p:pic>
      <p:sp>
        <p:nvSpPr>
          <p:cNvPr id="29" name="TextBox 28">
            <a:extLst>
              <a:ext uri="{FF2B5EF4-FFF2-40B4-BE49-F238E27FC236}">
                <a16:creationId xmlns:a16="http://schemas.microsoft.com/office/drawing/2014/main" id="{70F2973C-0338-7BA9-B9A2-B0A4A00F5154}"/>
              </a:ext>
            </a:extLst>
          </p:cNvPr>
          <p:cNvSpPr txBox="1"/>
          <p:nvPr/>
        </p:nvSpPr>
        <p:spPr>
          <a:xfrm>
            <a:off x="13224164" y="27069243"/>
            <a:ext cx="7343278" cy="292387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rPr>
              <a:t>Figure 2. </a:t>
            </a:r>
            <a:r>
              <a:rPr kumimoji="0" lang="en-US" sz="2600" b="0" i="0" u="none" strike="noStrike" kern="0" cap="none" spc="0" normalizeH="0" baseline="0" noProof="0" dirty="0">
                <a:ln>
                  <a:noFill/>
                </a:ln>
                <a:solidFill>
                  <a:prstClr val="black"/>
                </a:solidFill>
                <a:effectLst/>
                <a:uLnTx/>
                <a:uFillTx/>
              </a:rPr>
              <a:t>Agarose gel electrophoresis of PCR of arthropod specimens 1-4. A) Lorem ipsum dolor sit </a:t>
            </a:r>
            <a:r>
              <a:rPr kumimoji="0" lang="en-US" sz="2600" b="0" i="0" u="none" strike="noStrike" kern="0" cap="none" spc="0" normalizeH="0" baseline="0" noProof="0" dirty="0" err="1">
                <a:ln>
                  <a:noFill/>
                </a:ln>
                <a:solidFill>
                  <a:prstClr val="black"/>
                </a:solidFill>
                <a:effectLst/>
                <a:uLnTx/>
                <a:uFillTx/>
              </a:rPr>
              <a:t>amet</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consectetuer</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adipiscing</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elit</a:t>
            </a:r>
            <a:r>
              <a:rPr kumimoji="0" lang="en-US" sz="2600" b="0" i="0" u="none" strike="noStrike" kern="0" cap="none" spc="0" normalizeH="0" baseline="0" noProof="0" dirty="0">
                <a:ln>
                  <a:noFill/>
                </a:ln>
                <a:solidFill>
                  <a:prstClr val="black"/>
                </a:solidFill>
                <a:effectLst/>
                <a:uLnTx/>
                <a:uFillTx/>
              </a:rPr>
              <a:t>. Maecenas </a:t>
            </a:r>
            <a:r>
              <a:rPr kumimoji="0" lang="en-US" sz="2600" b="0" i="0" u="none" strike="noStrike" kern="0" cap="none" spc="0" normalizeH="0" baseline="0" noProof="0" dirty="0" err="1">
                <a:ln>
                  <a:noFill/>
                </a:ln>
                <a:solidFill>
                  <a:prstClr val="black"/>
                </a:solidFill>
                <a:effectLst/>
                <a:uLnTx/>
                <a:uFillTx/>
              </a:rPr>
              <a:t>porttitor</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congue</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massa</a:t>
            </a:r>
            <a:r>
              <a:rPr kumimoji="0" lang="en-US" sz="2600" b="0" i="0" u="none" strike="noStrike" kern="0" cap="none" spc="0" normalizeH="0" baseline="0" noProof="0" dirty="0">
                <a:ln>
                  <a:noFill/>
                </a:ln>
                <a:solidFill>
                  <a:prstClr val="black"/>
                </a:solidFill>
                <a:effectLst/>
                <a:uLnTx/>
                <a:uFillTx/>
              </a:rPr>
              <a:t>. B) </a:t>
            </a:r>
            <a:r>
              <a:rPr kumimoji="0" lang="en-US" sz="2600" b="0" i="0" u="none" strike="noStrike" kern="0" cap="none" spc="0" normalizeH="0" baseline="0" noProof="0" dirty="0" err="1">
                <a:ln>
                  <a:noFill/>
                </a:ln>
                <a:solidFill>
                  <a:prstClr val="black"/>
                </a:solidFill>
                <a:effectLst/>
                <a:uLnTx/>
                <a:uFillTx/>
              </a:rPr>
              <a:t>Fusce</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posuere</a:t>
            </a:r>
            <a:r>
              <a:rPr kumimoji="0" lang="en-US" sz="2600" b="0" i="0" u="none" strike="noStrike" kern="0" cap="none" spc="0" normalizeH="0" baseline="0" noProof="0" dirty="0">
                <a:ln>
                  <a:noFill/>
                </a:ln>
                <a:solidFill>
                  <a:prstClr val="black"/>
                </a:solidFill>
                <a:effectLst/>
                <a:uLnTx/>
                <a:uFillTx/>
              </a:rPr>
              <a:t>, magna sed pulvinar </a:t>
            </a:r>
            <a:r>
              <a:rPr kumimoji="0" lang="en-US" sz="2600" b="0" i="0" u="none" strike="noStrike" kern="0" cap="none" spc="0" normalizeH="0" baseline="0" noProof="0" dirty="0" err="1">
                <a:ln>
                  <a:noFill/>
                </a:ln>
                <a:solidFill>
                  <a:prstClr val="black"/>
                </a:solidFill>
                <a:effectLst/>
                <a:uLnTx/>
                <a:uFillTx/>
              </a:rPr>
              <a:t>ultricies</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purus</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lectus</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malesuada</a:t>
            </a:r>
            <a:r>
              <a:rPr kumimoji="0" lang="en-US" sz="2600" b="0" i="0" u="none" strike="noStrike" kern="0" cap="none" spc="0" normalizeH="0" baseline="0" noProof="0" dirty="0">
                <a:ln>
                  <a:noFill/>
                </a:ln>
                <a:solidFill>
                  <a:prstClr val="black"/>
                </a:solidFill>
                <a:effectLst/>
                <a:uLnTx/>
                <a:uFillTx/>
              </a:rPr>
              <a:t> libero, sit </a:t>
            </a:r>
            <a:r>
              <a:rPr kumimoji="0" lang="en-US" sz="2600" b="0" i="0" u="none" strike="noStrike" kern="0" cap="none" spc="0" normalizeH="0" baseline="0" noProof="0" dirty="0" err="1">
                <a:ln>
                  <a:noFill/>
                </a:ln>
                <a:solidFill>
                  <a:prstClr val="black"/>
                </a:solidFill>
                <a:effectLst/>
                <a:uLnTx/>
                <a:uFillTx/>
              </a:rPr>
              <a:t>amet</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commodo</a:t>
            </a:r>
            <a:r>
              <a:rPr kumimoji="0" lang="en-US" sz="2600" b="0" i="0" u="none" strike="noStrike" kern="0" cap="none" spc="0" normalizeH="0" baseline="0" noProof="0" dirty="0">
                <a:ln>
                  <a:noFill/>
                </a:ln>
                <a:solidFill>
                  <a:prstClr val="black"/>
                </a:solidFill>
                <a:effectLst/>
                <a:uLnTx/>
                <a:uFillTx/>
              </a:rPr>
              <a:t> magna eros </a:t>
            </a:r>
            <a:r>
              <a:rPr kumimoji="0" lang="en-US" sz="2600" b="0" i="0" u="none" strike="noStrike" kern="0" cap="none" spc="0" normalizeH="0" baseline="0" noProof="0" dirty="0" err="1">
                <a:ln>
                  <a:noFill/>
                </a:ln>
                <a:solidFill>
                  <a:prstClr val="black"/>
                </a:solidFill>
                <a:effectLst/>
                <a:uLnTx/>
                <a:uFillTx/>
              </a:rPr>
              <a:t>quis</a:t>
            </a:r>
            <a:r>
              <a:rPr kumimoji="0" lang="en-US" sz="2600" b="0" i="0" u="none" strike="noStrike" kern="0" cap="none" spc="0" normalizeH="0" baseline="0" noProof="0" dirty="0">
                <a:ln>
                  <a:noFill/>
                </a:ln>
                <a:solidFill>
                  <a:prstClr val="black"/>
                </a:solidFill>
                <a:effectLst/>
                <a:uLnTx/>
                <a:uFillTx/>
              </a:rPr>
              <a:t> </a:t>
            </a:r>
            <a:r>
              <a:rPr kumimoji="0" lang="en-US" sz="2600" b="0" i="0" u="none" strike="noStrike" kern="0" cap="none" spc="0" normalizeH="0" baseline="0" noProof="0" dirty="0" err="1">
                <a:ln>
                  <a:noFill/>
                </a:ln>
                <a:solidFill>
                  <a:prstClr val="black"/>
                </a:solidFill>
                <a:effectLst/>
                <a:uLnTx/>
                <a:uFillTx/>
              </a:rPr>
              <a:t>urna</a:t>
            </a:r>
            <a:r>
              <a:rPr kumimoji="0" lang="en-US" sz="26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 </a:t>
            </a:r>
          </a:p>
        </p:txBody>
      </p:sp>
      <p:pic>
        <p:nvPicPr>
          <p:cNvPr id="30" name="Picture 29" descr="A diagram of a test tube&#10;&#10;AI-generated content may be incorrect.">
            <a:extLst>
              <a:ext uri="{FF2B5EF4-FFF2-40B4-BE49-F238E27FC236}">
                <a16:creationId xmlns:a16="http://schemas.microsoft.com/office/drawing/2014/main" id="{538AC6B8-D8F4-CA03-ADEC-745B6F665C05}"/>
              </a:ext>
            </a:extLst>
          </p:cNvPr>
          <p:cNvPicPr>
            <a:picLocks noChangeAspect="1"/>
          </p:cNvPicPr>
          <p:nvPr/>
        </p:nvPicPr>
        <p:blipFill>
          <a:blip r:embed="rId5">
            <a:extLst>
              <a:ext uri="{28A0092B-C50C-407E-A947-70E740481C1C}">
                <a14:useLocalDpi xmlns:a14="http://schemas.microsoft.com/office/drawing/2010/main" val="0"/>
              </a:ext>
            </a:extLst>
          </a:blip>
          <a:srcRect b="22569"/>
          <a:stretch>
            <a:fillRect/>
          </a:stretch>
        </p:blipFill>
        <p:spPr>
          <a:xfrm>
            <a:off x="1508490" y="26553539"/>
            <a:ext cx="10470416" cy="3065068"/>
          </a:xfrm>
          <a:prstGeom prst="rect">
            <a:avLst/>
          </a:prstGeom>
        </p:spPr>
      </p:pic>
      <p:pic>
        <p:nvPicPr>
          <p:cNvPr id="31" name="Picture 30">
            <a:extLst>
              <a:ext uri="{FF2B5EF4-FFF2-40B4-BE49-F238E27FC236}">
                <a16:creationId xmlns:a16="http://schemas.microsoft.com/office/drawing/2014/main" id="{AFB43742-3834-0C75-425C-C29D614AA2FA}"/>
              </a:ext>
            </a:extLst>
          </p:cNvPr>
          <p:cNvPicPr>
            <a:picLocks noChangeAspect="1"/>
          </p:cNvPicPr>
          <p:nvPr/>
        </p:nvPicPr>
        <p:blipFill>
          <a:blip r:embed="rId6"/>
          <a:stretch>
            <a:fillRect/>
          </a:stretch>
        </p:blipFill>
        <p:spPr>
          <a:xfrm>
            <a:off x="20893019" y="23832355"/>
            <a:ext cx="9864069" cy="7280622"/>
          </a:xfrm>
          <a:prstGeom prst="rect">
            <a:avLst/>
          </a:prstGeom>
        </p:spPr>
      </p:pic>
      <p:sp>
        <p:nvSpPr>
          <p:cNvPr id="32" name="TextBox 31">
            <a:extLst>
              <a:ext uri="{FF2B5EF4-FFF2-40B4-BE49-F238E27FC236}">
                <a16:creationId xmlns:a16="http://schemas.microsoft.com/office/drawing/2014/main" id="{336107F5-494E-620C-6CA3-505F0C74DC11}"/>
              </a:ext>
            </a:extLst>
          </p:cNvPr>
          <p:cNvSpPr txBox="1"/>
          <p:nvPr/>
        </p:nvSpPr>
        <p:spPr>
          <a:xfrm>
            <a:off x="20893018" y="31356317"/>
            <a:ext cx="9864069" cy="892552"/>
          </a:xfrm>
          <a:prstGeom prst="rect">
            <a:avLst/>
          </a:prstGeom>
          <a:noFill/>
        </p:spPr>
        <p:txBody>
          <a:bodyPr wrap="square" rtlCol="0">
            <a:spAutoFit/>
          </a:bodyPr>
          <a:lstStyle/>
          <a:p>
            <a:pPr algn="just"/>
            <a:r>
              <a:rPr lang="en-US" sz="2600" b="1" dirty="0"/>
              <a:t>Figure 4. </a:t>
            </a:r>
            <a:r>
              <a:rPr lang="en-US" sz="2600" dirty="0"/>
              <a:t>Lorem ipsum dolor sit </a:t>
            </a:r>
            <a:r>
              <a:rPr lang="en-US" sz="2600" dirty="0" err="1"/>
              <a:t>amet</a:t>
            </a:r>
            <a:r>
              <a:rPr lang="en-US" sz="2600" dirty="0"/>
              <a:t>, </a:t>
            </a:r>
            <a:r>
              <a:rPr lang="en-US" sz="2600" dirty="0" err="1"/>
              <a:t>consectetuer</a:t>
            </a:r>
            <a:r>
              <a:rPr lang="en-US" sz="2600" dirty="0"/>
              <a:t> </a:t>
            </a:r>
            <a:r>
              <a:rPr lang="en-US" sz="2600" dirty="0" err="1"/>
              <a:t>adipiscing</a:t>
            </a:r>
            <a:r>
              <a:rPr lang="en-US" sz="2600" dirty="0"/>
              <a:t> </a:t>
            </a:r>
            <a:r>
              <a:rPr lang="en-US" sz="2600" dirty="0" err="1"/>
              <a:t>elit</a:t>
            </a:r>
            <a:r>
              <a:rPr lang="en-US" sz="2600" dirty="0"/>
              <a:t>. Maecenas </a:t>
            </a:r>
            <a:r>
              <a:rPr lang="en-US" sz="2600" dirty="0" err="1"/>
              <a:t>porttitor</a:t>
            </a:r>
            <a:r>
              <a:rPr lang="en-US" sz="2600" dirty="0"/>
              <a:t> </a:t>
            </a:r>
            <a:r>
              <a:rPr lang="en-US" sz="2600" dirty="0" err="1"/>
              <a:t>congue</a:t>
            </a:r>
            <a:r>
              <a:rPr lang="en-US" sz="2600" dirty="0"/>
              <a:t> </a:t>
            </a:r>
            <a:r>
              <a:rPr lang="en-US" sz="2600" dirty="0" err="1"/>
              <a:t>massa</a:t>
            </a:r>
            <a:r>
              <a:rPr lang="en-US" sz="2600" dirty="0"/>
              <a:t>. B) </a:t>
            </a:r>
          </a:p>
        </p:txBody>
      </p:sp>
    </p:spTree>
    <p:extLst>
      <p:ext uri="{BB962C8B-B14F-4D97-AF65-F5344CB8AC3E}">
        <p14:creationId xmlns:p14="http://schemas.microsoft.com/office/powerpoint/2010/main" val="132767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1061">
            <a:extLst>
              <a:ext uri="{FF2B5EF4-FFF2-40B4-BE49-F238E27FC236}">
                <a16:creationId xmlns:a16="http://schemas.microsoft.com/office/drawing/2014/main" id="{B04C4B58-02EA-307A-EC88-EEF4AB8178C1}"/>
              </a:ext>
            </a:extLst>
          </p:cNvPr>
          <p:cNvSpPr/>
          <p:nvPr/>
        </p:nvSpPr>
        <p:spPr>
          <a:xfrm>
            <a:off x="13144500" y="20733350"/>
            <a:ext cx="17752595" cy="11126271"/>
          </a:xfrm>
          <a:prstGeom prst="rect">
            <a:avLst/>
          </a:prstGeom>
          <a:solidFill>
            <a:srgbClr val="FEE7BA"/>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36" name="TextBox 1035">
            <a:extLst>
              <a:ext uri="{FF2B5EF4-FFF2-40B4-BE49-F238E27FC236}">
                <a16:creationId xmlns:a16="http://schemas.microsoft.com/office/drawing/2014/main" id="{75FD13A9-FA7B-C0E7-E7F3-3A1928461A38}"/>
              </a:ext>
            </a:extLst>
          </p:cNvPr>
          <p:cNvSpPr txBox="1"/>
          <p:nvPr/>
        </p:nvSpPr>
        <p:spPr>
          <a:xfrm>
            <a:off x="18269198" y="21026026"/>
            <a:ext cx="7503198" cy="1200329"/>
          </a:xfrm>
          <a:prstGeom prst="rect">
            <a:avLst/>
          </a:prstGeom>
          <a:noFill/>
        </p:spPr>
        <p:txBody>
          <a:bodyPr wrap="square" rtlCol="0">
            <a:spAutoFit/>
          </a:bodyPr>
          <a:lstStyle/>
          <a:p>
            <a:pPr algn="ctr"/>
            <a:r>
              <a:rPr lang="en-US" sz="7200" dirty="0">
                <a:solidFill>
                  <a:srgbClr val="0072BC"/>
                </a:solidFill>
                <a:latin typeface="Aptos ExtraBold" panose="020F0502020204030204" pitchFamily="34" charset="0"/>
              </a:rPr>
              <a:t>CONCLUSIONS</a:t>
            </a:r>
          </a:p>
        </p:txBody>
      </p:sp>
      <p:sp>
        <p:nvSpPr>
          <p:cNvPr id="1037" name="Rectangle 1036">
            <a:extLst>
              <a:ext uri="{FF2B5EF4-FFF2-40B4-BE49-F238E27FC236}">
                <a16:creationId xmlns:a16="http://schemas.microsoft.com/office/drawing/2014/main" id="{E0564C76-7526-5CB8-E1E7-4FC2ADC371C9}"/>
              </a:ext>
            </a:extLst>
          </p:cNvPr>
          <p:cNvSpPr/>
          <p:nvPr/>
        </p:nvSpPr>
        <p:spPr>
          <a:xfrm>
            <a:off x="13144500" y="6457950"/>
            <a:ext cx="29546549" cy="13843491"/>
          </a:xfrm>
          <a:prstGeom prst="rect">
            <a:avLst/>
          </a:prstGeom>
          <a:solidFill>
            <a:schemeClr val="bg1">
              <a:lumMod val="8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38" name="Rectangle 1037">
            <a:extLst>
              <a:ext uri="{FF2B5EF4-FFF2-40B4-BE49-F238E27FC236}">
                <a16:creationId xmlns:a16="http://schemas.microsoft.com/office/drawing/2014/main" id="{522E47FC-03D9-01D9-1E44-78F8047C5B71}"/>
              </a:ext>
            </a:extLst>
          </p:cNvPr>
          <p:cNvSpPr/>
          <p:nvPr/>
        </p:nvSpPr>
        <p:spPr>
          <a:xfrm>
            <a:off x="1200147" y="6457949"/>
            <a:ext cx="11087103" cy="9781365"/>
          </a:xfrm>
          <a:prstGeom prst="rect">
            <a:avLst/>
          </a:prstGeom>
          <a:solidFill>
            <a:srgbClr val="FEE7BA"/>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039" name="TextBox 1038">
            <a:extLst>
              <a:ext uri="{FF2B5EF4-FFF2-40B4-BE49-F238E27FC236}">
                <a16:creationId xmlns:a16="http://schemas.microsoft.com/office/drawing/2014/main" id="{C944BE0B-4ABA-DBA5-D512-A810E48E7DD8}"/>
              </a:ext>
            </a:extLst>
          </p:cNvPr>
          <p:cNvSpPr txBox="1"/>
          <p:nvPr/>
        </p:nvSpPr>
        <p:spPr>
          <a:xfrm>
            <a:off x="2992100" y="6563841"/>
            <a:ext cx="7503198" cy="1200329"/>
          </a:xfrm>
          <a:prstGeom prst="rect">
            <a:avLst/>
          </a:prstGeom>
          <a:noFill/>
        </p:spPr>
        <p:txBody>
          <a:bodyPr wrap="square" rtlCol="0">
            <a:spAutoFit/>
          </a:bodyPr>
          <a:lstStyle/>
          <a:p>
            <a:pPr algn="ctr"/>
            <a:r>
              <a:rPr lang="en-US" sz="7200" dirty="0">
                <a:solidFill>
                  <a:srgbClr val="0072BC"/>
                </a:solidFill>
                <a:latin typeface="Aptos ExtraBold" panose="020F0502020204030204" pitchFamily="34" charset="0"/>
              </a:rPr>
              <a:t>ABSTRACT</a:t>
            </a:r>
          </a:p>
        </p:txBody>
      </p:sp>
      <p:sp>
        <p:nvSpPr>
          <p:cNvPr id="1040" name="TextBox 1039">
            <a:extLst>
              <a:ext uri="{FF2B5EF4-FFF2-40B4-BE49-F238E27FC236}">
                <a16:creationId xmlns:a16="http://schemas.microsoft.com/office/drawing/2014/main" id="{E0C875FF-EF23-99F7-EF13-67C4E6F05C88}"/>
              </a:ext>
            </a:extLst>
          </p:cNvPr>
          <p:cNvSpPr txBox="1"/>
          <p:nvPr/>
        </p:nvSpPr>
        <p:spPr>
          <a:xfrm>
            <a:off x="24166175" y="6563841"/>
            <a:ext cx="7503198" cy="1200329"/>
          </a:xfrm>
          <a:prstGeom prst="rect">
            <a:avLst/>
          </a:prstGeom>
          <a:noFill/>
        </p:spPr>
        <p:txBody>
          <a:bodyPr wrap="square" rtlCol="0">
            <a:spAutoFit/>
          </a:bodyPr>
          <a:lstStyle/>
          <a:p>
            <a:pPr algn="ctr"/>
            <a:r>
              <a:rPr lang="en-US" sz="7200" dirty="0">
                <a:solidFill>
                  <a:srgbClr val="0072BC"/>
                </a:solidFill>
                <a:latin typeface="Aptos ExtraBold" panose="020F0502020204030204" pitchFamily="34" charset="0"/>
              </a:rPr>
              <a:t>RESULTS</a:t>
            </a:r>
          </a:p>
        </p:txBody>
      </p:sp>
      <p:sp>
        <p:nvSpPr>
          <p:cNvPr id="1041" name="TextBox 1040">
            <a:extLst>
              <a:ext uri="{FF2B5EF4-FFF2-40B4-BE49-F238E27FC236}">
                <a16:creationId xmlns:a16="http://schemas.microsoft.com/office/drawing/2014/main" id="{EAFBBB04-7A97-4FF0-852E-8ABAC2475582}"/>
              </a:ext>
            </a:extLst>
          </p:cNvPr>
          <p:cNvSpPr txBox="1"/>
          <p:nvPr/>
        </p:nvSpPr>
        <p:spPr>
          <a:xfrm>
            <a:off x="1566796" y="7936051"/>
            <a:ext cx="10353808" cy="7417415"/>
          </a:xfrm>
          <a:prstGeom prst="rect">
            <a:avLst/>
          </a:prstGeom>
          <a:noFill/>
        </p:spPr>
        <p:txBody>
          <a:bodyPr wrap="square" rtlCol="0">
            <a:spAutoFit/>
          </a:bodyPr>
          <a:lstStyle/>
          <a:p>
            <a:pPr algn="just"/>
            <a:r>
              <a:rPr lang="en-US" sz="2800" dirty="0"/>
              <a:t>**Abstract: a concise summary of the research project, around 100-250 words. It should include the research’s background methods, results, and conclusions.**</a:t>
            </a:r>
          </a:p>
          <a:p>
            <a:pPr algn="just"/>
            <a:endParaRPr lang="en-US" sz="2800" i="1" dirty="0"/>
          </a:p>
          <a:p>
            <a:pPr algn="just"/>
            <a:r>
              <a:rPr lang="en-US" sz="2800" i="1" dirty="0"/>
              <a:t>Nunc </a:t>
            </a:r>
            <a:r>
              <a:rPr lang="en-US" sz="2800" i="1" dirty="0" err="1"/>
              <a:t>viverra</a:t>
            </a:r>
            <a:r>
              <a:rPr lang="en-US" sz="2800" i="1" dirty="0"/>
              <a:t> </a:t>
            </a:r>
            <a:r>
              <a:rPr lang="en-US" sz="2800" i="1" dirty="0" err="1"/>
              <a:t>imperdiet</a:t>
            </a:r>
            <a:r>
              <a:rPr lang="en-US" sz="2800" i="1" dirty="0"/>
              <a:t> </a:t>
            </a:r>
            <a:r>
              <a:rPr lang="en-US" sz="2800" i="1" dirty="0" err="1"/>
              <a:t>enim</a:t>
            </a:r>
            <a:r>
              <a:rPr lang="en-US" sz="2800" i="1" dirty="0"/>
              <a:t>. </a:t>
            </a:r>
            <a:r>
              <a:rPr lang="en-US" sz="2800" i="1" dirty="0" err="1"/>
              <a:t>Fusce</a:t>
            </a:r>
            <a:r>
              <a:rPr lang="en-US" sz="2800" i="1" dirty="0"/>
              <a:t> est. </a:t>
            </a:r>
            <a:r>
              <a:rPr lang="en-US" sz="2800" i="1" dirty="0" err="1"/>
              <a:t>Vivamus</a:t>
            </a:r>
            <a:r>
              <a:rPr lang="en-US" sz="2800" i="1" dirty="0"/>
              <a:t> a </a:t>
            </a:r>
            <a:r>
              <a:rPr lang="en-US" sz="2800" i="1" dirty="0" err="1"/>
              <a:t>tellus</a:t>
            </a:r>
            <a:r>
              <a:rPr lang="en-US" sz="2800" i="1" dirty="0"/>
              <a:t>.</a:t>
            </a:r>
          </a:p>
          <a:p>
            <a:pPr algn="just"/>
            <a:endParaRPr lang="en-US" sz="2800" i="1" dirty="0"/>
          </a:p>
          <a:p>
            <a:pPr algn="just"/>
            <a:r>
              <a:rPr lang="en-US" sz="2800" i="1" dirty="0" err="1"/>
              <a:t>Pellentesque</a:t>
            </a:r>
            <a:r>
              <a:rPr lang="en-US" sz="2800" i="1" dirty="0"/>
              <a:t> habitant </a:t>
            </a:r>
            <a:r>
              <a:rPr lang="en-US" sz="2800" i="1" dirty="0" err="1"/>
              <a:t>morbi</a:t>
            </a:r>
            <a:r>
              <a:rPr lang="en-US" sz="2800" i="1" dirty="0"/>
              <a:t> </a:t>
            </a:r>
            <a:r>
              <a:rPr lang="en-US" sz="2800" i="1" dirty="0" err="1"/>
              <a:t>tristique</a:t>
            </a:r>
            <a:r>
              <a:rPr lang="en-US" sz="2800" i="1" dirty="0"/>
              <a:t> </a:t>
            </a:r>
            <a:r>
              <a:rPr lang="en-US" sz="2800" i="1" dirty="0" err="1"/>
              <a:t>senectus</a:t>
            </a:r>
            <a:r>
              <a:rPr lang="en-US" sz="2800" i="1" dirty="0"/>
              <a:t> et </a:t>
            </a:r>
            <a:r>
              <a:rPr lang="en-US" sz="2800" i="1" dirty="0" err="1"/>
              <a:t>netus</a:t>
            </a:r>
            <a:r>
              <a:rPr lang="en-US" sz="2800" i="1" dirty="0"/>
              <a:t> et </a:t>
            </a:r>
            <a:r>
              <a:rPr lang="en-US" sz="2800" i="1" dirty="0" err="1"/>
              <a:t>malesuada</a:t>
            </a:r>
            <a:r>
              <a:rPr lang="en-US" sz="2800" i="1" dirty="0"/>
              <a:t> fames ac </a:t>
            </a:r>
            <a:r>
              <a:rPr lang="en-US" sz="2800" i="1" dirty="0" err="1"/>
              <a:t>turpis</a:t>
            </a:r>
            <a:r>
              <a:rPr lang="en-US" sz="2800" i="1" dirty="0"/>
              <a:t> </a:t>
            </a:r>
            <a:r>
              <a:rPr lang="en-US" sz="2800" i="1" dirty="0" err="1"/>
              <a:t>egestas</a:t>
            </a:r>
            <a:r>
              <a:rPr lang="en-US" sz="2800" i="1" dirty="0"/>
              <a:t>. Proin pharetra </a:t>
            </a:r>
            <a:r>
              <a:rPr lang="en-US" sz="2800" i="1" dirty="0" err="1"/>
              <a:t>nonummy</a:t>
            </a:r>
            <a:r>
              <a:rPr lang="en-US" sz="2800" i="1" dirty="0"/>
              <a:t> </a:t>
            </a:r>
            <a:r>
              <a:rPr lang="en-US" sz="2800" i="1" dirty="0" err="1"/>
              <a:t>pede</a:t>
            </a:r>
            <a:r>
              <a:rPr lang="en-US" sz="2800" i="1" dirty="0"/>
              <a:t>. Mauris et </a:t>
            </a:r>
            <a:r>
              <a:rPr lang="en-US" sz="2800" i="1" dirty="0" err="1"/>
              <a:t>orci</a:t>
            </a:r>
            <a:r>
              <a:rPr lang="en-US" sz="2800" i="1" dirty="0"/>
              <a:t>.</a:t>
            </a:r>
          </a:p>
          <a:p>
            <a:pPr algn="just"/>
            <a:r>
              <a:rPr lang="en-US" sz="2800" i="1" dirty="0"/>
              <a:t>Lorem ipsum dolor sit </a:t>
            </a:r>
            <a:r>
              <a:rPr lang="en-US" sz="2800" i="1" dirty="0" err="1"/>
              <a:t>amet</a:t>
            </a:r>
            <a:r>
              <a:rPr lang="en-US" sz="2800" i="1" dirty="0"/>
              <a:t>, </a:t>
            </a:r>
            <a:r>
              <a:rPr lang="en-US" sz="2800" i="1" dirty="0" err="1"/>
              <a:t>consectetuer</a:t>
            </a:r>
            <a:r>
              <a:rPr lang="en-US" sz="2800" i="1" dirty="0"/>
              <a:t> </a:t>
            </a:r>
            <a:r>
              <a:rPr lang="en-US" sz="2800" i="1" dirty="0" err="1"/>
              <a:t>adipiscing</a:t>
            </a:r>
            <a:r>
              <a:rPr lang="en-US" sz="2800" i="1" dirty="0"/>
              <a:t> </a:t>
            </a:r>
            <a:r>
              <a:rPr lang="en-US" sz="2800" i="1" dirty="0" err="1"/>
              <a:t>elit</a:t>
            </a:r>
            <a:r>
              <a:rPr lang="en-US" sz="2800" i="1" dirty="0"/>
              <a:t>. Maecenas </a:t>
            </a:r>
            <a:r>
              <a:rPr lang="en-US" sz="2800" i="1" dirty="0" err="1"/>
              <a:t>porttitor</a:t>
            </a:r>
            <a:r>
              <a:rPr lang="en-US" sz="2800" i="1" dirty="0"/>
              <a:t> </a:t>
            </a:r>
            <a:r>
              <a:rPr lang="en-US" sz="2800" i="1" dirty="0" err="1"/>
              <a:t>congue</a:t>
            </a:r>
            <a:r>
              <a:rPr lang="en-US" sz="2800" i="1" dirty="0"/>
              <a:t> </a:t>
            </a:r>
            <a:r>
              <a:rPr lang="en-US" sz="2800" i="1" dirty="0" err="1"/>
              <a:t>massa</a:t>
            </a:r>
            <a:r>
              <a:rPr lang="en-US" sz="2800" i="1" dirty="0"/>
              <a:t>. </a:t>
            </a:r>
            <a:r>
              <a:rPr lang="en-US" sz="2800" i="1" dirty="0" err="1"/>
              <a:t>Fusce</a:t>
            </a:r>
            <a:r>
              <a:rPr lang="en-US" sz="2800" i="1" dirty="0"/>
              <a:t> </a:t>
            </a:r>
            <a:r>
              <a:rPr lang="en-US" sz="2800" i="1" dirty="0" err="1"/>
              <a:t>posuere</a:t>
            </a:r>
            <a:r>
              <a:rPr lang="en-US" sz="2800" i="1" dirty="0"/>
              <a:t>, magna sed pulvinar </a:t>
            </a:r>
            <a:r>
              <a:rPr lang="en-US" sz="2800" i="1" dirty="0" err="1"/>
              <a:t>ultricies</a:t>
            </a:r>
            <a:r>
              <a:rPr lang="en-US" sz="2800" i="1" dirty="0"/>
              <a:t>, </a:t>
            </a:r>
            <a:r>
              <a:rPr lang="en-US" sz="2800" i="1" dirty="0" err="1"/>
              <a:t>purus</a:t>
            </a:r>
            <a:r>
              <a:rPr lang="en-US" sz="2800" i="1" dirty="0"/>
              <a:t> </a:t>
            </a:r>
            <a:r>
              <a:rPr lang="en-US" sz="2800" i="1" dirty="0" err="1"/>
              <a:t>lectus</a:t>
            </a:r>
            <a:r>
              <a:rPr lang="en-US" sz="2800" i="1" dirty="0"/>
              <a:t> </a:t>
            </a:r>
            <a:r>
              <a:rPr lang="en-US" sz="2800" i="1" dirty="0" err="1"/>
              <a:t>malesuada</a:t>
            </a:r>
            <a:r>
              <a:rPr lang="en-US" sz="2800" i="1" dirty="0"/>
              <a:t> libero, sit </a:t>
            </a:r>
            <a:r>
              <a:rPr lang="en-US" sz="2800" i="1" dirty="0" err="1"/>
              <a:t>amet</a:t>
            </a:r>
            <a:r>
              <a:rPr lang="en-US" sz="2800" i="1" dirty="0"/>
              <a:t> </a:t>
            </a:r>
            <a:r>
              <a:rPr lang="en-US" sz="2800" i="1" dirty="0" err="1"/>
              <a:t>commodo</a:t>
            </a:r>
            <a:r>
              <a:rPr lang="en-US" sz="2800" i="1" dirty="0"/>
              <a:t> magna eros </a:t>
            </a:r>
            <a:r>
              <a:rPr lang="en-US" sz="2800" i="1" dirty="0" err="1"/>
              <a:t>quis</a:t>
            </a:r>
            <a:r>
              <a:rPr lang="en-US" sz="2800" i="1" dirty="0"/>
              <a:t> </a:t>
            </a:r>
            <a:r>
              <a:rPr lang="en-US" sz="2800" i="1" dirty="0" err="1"/>
              <a:t>urna</a:t>
            </a:r>
            <a:r>
              <a:rPr lang="en-US" sz="2800" i="1" dirty="0"/>
              <a:t>.</a:t>
            </a:r>
          </a:p>
          <a:p>
            <a:pPr algn="just"/>
            <a:endParaRPr lang="en-US" sz="2800" i="1" dirty="0"/>
          </a:p>
          <a:p>
            <a:pPr algn="just"/>
            <a:r>
              <a:rPr lang="en-US" sz="2800" i="1" dirty="0"/>
              <a:t>Nunc </a:t>
            </a:r>
            <a:r>
              <a:rPr lang="en-US" sz="2800" i="1" dirty="0" err="1"/>
              <a:t>viverra</a:t>
            </a:r>
            <a:r>
              <a:rPr lang="en-US" sz="2800" i="1" dirty="0"/>
              <a:t> </a:t>
            </a:r>
            <a:r>
              <a:rPr lang="en-US" sz="2800" i="1" dirty="0" err="1"/>
              <a:t>imperdiet</a:t>
            </a:r>
            <a:r>
              <a:rPr lang="en-US" sz="2800" i="1" dirty="0"/>
              <a:t> </a:t>
            </a:r>
            <a:r>
              <a:rPr lang="en-US" sz="2800" i="1" dirty="0" err="1"/>
              <a:t>enim</a:t>
            </a:r>
            <a:r>
              <a:rPr lang="en-US" sz="2800" i="1" dirty="0"/>
              <a:t>. </a:t>
            </a:r>
            <a:r>
              <a:rPr lang="en-US" sz="2800" i="1" dirty="0" err="1"/>
              <a:t>Fusce</a:t>
            </a:r>
            <a:r>
              <a:rPr lang="en-US" sz="2800" i="1" dirty="0"/>
              <a:t> est. </a:t>
            </a:r>
            <a:r>
              <a:rPr lang="en-US" sz="2800" i="1" dirty="0" err="1"/>
              <a:t>Vivamus</a:t>
            </a:r>
            <a:r>
              <a:rPr lang="en-US" sz="2800" i="1" dirty="0"/>
              <a:t> a </a:t>
            </a:r>
            <a:r>
              <a:rPr lang="en-US" sz="2800" i="1" dirty="0" err="1"/>
              <a:t>tellus</a:t>
            </a:r>
            <a:r>
              <a:rPr lang="en-US" sz="2800" i="1" dirty="0"/>
              <a:t>. Maecenas </a:t>
            </a:r>
            <a:r>
              <a:rPr lang="en-US" sz="2800" i="1" dirty="0" err="1"/>
              <a:t>porttitor</a:t>
            </a:r>
            <a:r>
              <a:rPr lang="en-US" sz="2800" i="1" dirty="0"/>
              <a:t> </a:t>
            </a:r>
            <a:r>
              <a:rPr lang="en-US" sz="2800" i="1" dirty="0" err="1"/>
              <a:t>congue</a:t>
            </a:r>
            <a:r>
              <a:rPr lang="en-US" sz="2800" i="1" dirty="0"/>
              <a:t> </a:t>
            </a:r>
            <a:r>
              <a:rPr lang="en-US" sz="2800" i="1" dirty="0" err="1"/>
              <a:t>massa</a:t>
            </a:r>
            <a:r>
              <a:rPr lang="en-US" sz="2800" i="1" dirty="0"/>
              <a:t>. </a:t>
            </a:r>
            <a:r>
              <a:rPr lang="en-US" sz="2800" i="1" dirty="0" err="1"/>
              <a:t>Fusce</a:t>
            </a:r>
            <a:r>
              <a:rPr lang="en-US" sz="2800" i="1" dirty="0"/>
              <a:t> </a:t>
            </a:r>
            <a:r>
              <a:rPr lang="en-US" sz="2800" i="1" dirty="0" err="1"/>
              <a:t>posuere</a:t>
            </a:r>
            <a:r>
              <a:rPr lang="en-US" sz="2800" i="1" dirty="0"/>
              <a:t>, magna sed pulvinar </a:t>
            </a:r>
            <a:r>
              <a:rPr lang="en-US" sz="2800" i="1" dirty="0" err="1"/>
              <a:t>ultricies</a:t>
            </a:r>
            <a:r>
              <a:rPr lang="en-US" sz="2800" i="1" dirty="0"/>
              <a:t>, </a:t>
            </a:r>
            <a:r>
              <a:rPr lang="en-US" sz="2800" i="1" dirty="0" err="1"/>
              <a:t>purus</a:t>
            </a:r>
            <a:r>
              <a:rPr lang="en-US" sz="2800" i="1" dirty="0"/>
              <a:t> </a:t>
            </a:r>
            <a:r>
              <a:rPr lang="en-US" sz="2800" i="1" dirty="0" err="1"/>
              <a:t>lectus</a:t>
            </a:r>
            <a:r>
              <a:rPr lang="en-US" sz="2800" i="1" dirty="0"/>
              <a:t> </a:t>
            </a:r>
          </a:p>
        </p:txBody>
      </p:sp>
      <p:sp>
        <p:nvSpPr>
          <p:cNvPr id="1043" name="TextBox 1042">
            <a:extLst>
              <a:ext uri="{FF2B5EF4-FFF2-40B4-BE49-F238E27FC236}">
                <a16:creationId xmlns:a16="http://schemas.microsoft.com/office/drawing/2014/main" id="{C0F6D024-1ABA-B66C-608F-08092F5AE06A}"/>
              </a:ext>
            </a:extLst>
          </p:cNvPr>
          <p:cNvSpPr txBox="1"/>
          <p:nvPr/>
        </p:nvSpPr>
        <p:spPr>
          <a:xfrm>
            <a:off x="33395902" y="21026026"/>
            <a:ext cx="7503198" cy="1200329"/>
          </a:xfrm>
          <a:prstGeom prst="rect">
            <a:avLst/>
          </a:prstGeom>
          <a:noFill/>
        </p:spPr>
        <p:txBody>
          <a:bodyPr wrap="square" rtlCol="0">
            <a:spAutoFit/>
          </a:bodyPr>
          <a:lstStyle/>
          <a:p>
            <a:pPr algn="ctr"/>
            <a:r>
              <a:rPr lang="en-US" sz="7200" dirty="0">
                <a:solidFill>
                  <a:srgbClr val="0072BC"/>
                </a:solidFill>
                <a:latin typeface="Aptos ExtraBold" panose="020F0502020204030204" pitchFamily="34" charset="0"/>
              </a:rPr>
              <a:t>CITATIONS</a:t>
            </a:r>
          </a:p>
        </p:txBody>
      </p:sp>
      <p:sp>
        <p:nvSpPr>
          <p:cNvPr id="1045" name="TextBox 1044">
            <a:extLst>
              <a:ext uri="{FF2B5EF4-FFF2-40B4-BE49-F238E27FC236}">
                <a16:creationId xmlns:a16="http://schemas.microsoft.com/office/drawing/2014/main" id="{32D5E2FC-5E16-E1C7-AD94-AE1A59277AED}"/>
              </a:ext>
            </a:extLst>
          </p:cNvPr>
          <p:cNvSpPr txBox="1"/>
          <p:nvPr/>
        </p:nvSpPr>
        <p:spPr>
          <a:xfrm>
            <a:off x="32100253" y="27572675"/>
            <a:ext cx="10094496" cy="1200329"/>
          </a:xfrm>
          <a:prstGeom prst="rect">
            <a:avLst/>
          </a:prstGeom>
          <a:noFill/>
        </p:spPr>
        <p:txBody>
          <a:bodyPr wrap="square" rtlCol="0">
            <a:spAutoFit/>
          </a:bodyPr>
          <a:lstStyle/>
          <a:p>
            <a:pPr algn="ctr"/>
            <a:r>
              <a:rPr lang="en-US" sz="7200" dirty="0">
                <a:solidFill>
                  <a:srgbClr val="0072BC"/>
                </a:solidFill>
                <a:latin typeface="Aptos ExtraBold" panose="020F0502020204030204" pitchFamily="34" charset="0"/>
              </a:rPr>
              <a:t>ACKNOWLEDGEMENTS</a:t>
            </a:r>
          </a:p>
        </p:txBody>
      </p:sp>
      <p:sp>
        <p:nvSpPr>
          <p:cNvPr id="1047" name="TextBox 1046">
            <a:extLst>
              <a:ext uri="{FF2B5EF4-FFF2-40B4-BE49-F238E27FC236}">
                <a16:creationId xmlns:a16="http://schemas.microsoft.com/office/drawing/2014/main" id="{0294E4FF-01B0-593D-634B-85F594D32379}"/>
              </a:ext>
            </a:extLst>
          </p:cNvPr>
          <p:cNvSpPr txBox="1"/>
          <p:nvPr/>
        </p:nvSpPr>
        <p:spPr>
          <a:xfrm>
            <a:off x="2992100" y="16515801"/>
            <a:ext cx="7503198" cy="1200329"/>
          </a:xfrm>
          <a:prstGeom prst="rect">
            <a:avLst/>
          </a:prstGeom>
          <a:noFill/>
        </p:spPr>
        <p:txBody>
          <a:bodyPr wrap="square" rtlCol="0">
            <a:spAutoFit/>
          </a:bodyPr>
          <a:lstStyle/>
          <a:p>
            <a:pPr algn="ctr"/>
            <a:r>
              <a:rPr lang="en-US" sz="7200" dirty="0">
                <a:solidFill>
                  <a:srgbClr val="0072BC"/>
                </a:solidFill>
                <a:latin typeface="Aptos ExtraBold" panose="020F0502020204030204" pitchFamily="34" charset="0"/>
              </a:rPr>
              <a:t>INTRODUCTION</a:t>
            </a:r>
          </a:p>
        </p:txBody>
      </p:sp>
      <p:sp>
        <p:nvSpPr>
          <p:cNvPr id="1049" name="TextBox 1048">
            <a:extLst>
              <a:ext uri="{FF2B5EF4-FFF2-40B4-BE49-F238E27FC236}">
                <a16:creationId xmlns:a16="http://schemas.microsoft.com/office/drawing/2014/main" id="{52E16029-9277-96A9-EF35-1399FBF7058C}"/>
              </a:ext>
            </a:extLst>
          </p:cNvPr>
          <p:cNvSpPr txBox="1"/>
          <p:nvPr/>
        </p:nvSpPr>
        <p:spPr>
          <a:xfrm>
            <a:off x="2992100" y="24842309"/>
            <a:ext cx="7503198" cy="1200329"/>
          </a:xfrm>
          <a:prstGeom prst="rect">
            <a:avLst/>
          </a:prstGeom>
          <a:noFill/>
        </p:spPr>
        <p:txBody>
          <a:bodyPr wrap="square" rtlCol="0">
            <a:spAutoFit/>
          </a:bodyPr>
          <a:lstStyle/>
          <a:p>
            <a:pPr algn="ctr"/>
            <a:r>
              <a:rPr lang="en-US" sz="7200" dirty="0">
                <a:solidFill>
                  <a:srgbClr val="0072BC"/>
                </a:solidFill>
                <a:latin typeface="Aptos ExtraBold" panose="020F0502020204030204" pitchFamily="34" charset="0"/>
              </a:rPr>
              <a:t>METHODS</a:t>
            </a:r>
          </a:p>
        </p:txBody>
      </p:sp>
      <p:sp>
        <p:nvSpPr>
          <p:cNvPr id="1050" name="TextBox 1049">
            <a:extLst>
              <a:ext uri="{FF2B5EF4-FFF2-40B4-BE49-F238E27FC236}">
                <a16:creationId xmlns:a16="http://schemas.microsoft.com/office/drawing/2014/main" id="{0C24A00A-76F7-0BB1-E725-01782CF19AB8}"/>
              </a:ext>
            </a:extLst>
          </p:cNvPr>
          <p:cNvSpPr txBox="1"/>
          <p:nvPr/>
        </p:nvSpPr>
        <p:spPr>
          <a:xfrm>
            <a:off x="1200148" y="18002104"/>
            <a:ext cx="11087101" cy="6555641"/>
          </a:xfrm>
          <a:prstGeom prst="rect">
            <a:avLst/>
          </a:prstGeom>
          <a:noFill/>
        </p:spPr>
        <p:txBody>
          <a:bodyPr wrap="square" rtlCol="0">
            <a:spAutoFit/>
          </a:bodyPr>
          <a:lstStyle/>
          <a:p>
            <a:pPr algn="just"/>
            <a:r>
              <a:rPr lang="en-US" sz="3000" dirty="0"/>
              <a:t>**This is your background or introduction. Very briefly, explain why the research is important. Also provide information helpful for understanding the research. You are “setting the stage” for your project. Peak the reader’s interest! **</a:t>
            </a:r>
          </a:p>
          <a:p>
            <a:pPr algn="just"/>
            <a:endParaRPr lang="en-US" sz="3000" dirty="0"/>
          </a:p>
          <a:p>
            <a:pPr algn="just"/>
            <a:r>
              <a:rPr lang="en-US" sz="3000" i="1" dirty="0"/>
              <a:t>Nunc </a:t>
            </a:r>
            <a:r>
              <a:rPr lang="en-US" sz="3000" i="1" dirty="0" err="1"/>
              <a:t>viverra</a:t>
            </a:r>
            <a:r>
              <a:rPr lang="en-US" sz="3000" i="1" dirty="0"/>
              <a:t> </a:t>
            </a:r>
            <a:r>
              <a:rPr lang="en-US" sz="3000" i="1" dirty="0" err="1"/>
              <a:t>imperdiet</a:t>
            </a:r>
            <a:r>
              <a:rPr lang="en-US" sz="3000" i="1" dirty="0"/>
              <a:t> </a:t>
            </a:r>
            <a:r>
              <a:rPr lang="en-US" sz="3000" i="1" dirty="0" err="1"/>
              <a:t>enim</a:t>
            </a:r>
            <a:r>
              <a:rPr lang="en-US" sz="3000" i="1" dirty="0"/>
              <a:t>. </a:t>
            </a:r>
            <a:r>
              <a:rPr lang="en-US" sz="3000" i="1" dirty="0" err="1"/>
              <a:t>Fusce</a:t>
            </a:r>
            <a:r>
              <a:rPr lang="en-US" sz="3000" i="1" dirty="0"/>
              <a:t> est. </a:t>
            </a:r>
            <a:r>
              <a:rPr lang="en-US" sz="3000" i="1" dirty="0" err="1"/>
              <a:t>Vivamus</a:t>
            </a:r>
            <a:r>
              <a:rPr lang="en-US" sz="3000" i="1" dirty="0"/>
              <a:t> a </a:t>
            </a:r>
            <a:r>
              <a:rPr lang="en-US" sz="3000" i="1" dirty="0" err="1"/>
              <a:t>tellus</a:t>
            </a:r>
            <a:r>
              <a:rPr lang="en-US" sz="3000" i="1" dirty="0"/>
              <a:t>.</a:t>
            </a:r>
          </a:p>
          <a:p>
            <a:pPr algn="just"/>
            <a:endParaRPr lang="en-US" sz="3000" i="1" dirty="0"/>
          </a:p>
          <a:p>
            <a:pPr algn="just"/>
            <a:r>
              <a:rPr lang="en-US" sz="3000" i="1" dirty="0" err="1"/>
              <a:t>Pellentesque</a:t>
            </a:r>
            <a:r>
              <a:rPr lang="en-US" sz="3000" i="1" dirty="0"/>
              <a:t> habitant </a:t>
            </a:r>
            <a:r>
              <a:rPr lang="en-US" sz="3000" i="1" dirty="0" err="1"/>
              <a:t>morbi</a:t>
            </a:r>
            <a:r>
              <a:rPr lang="en-US" sz="3000" i="1" dirty="0"/>
              <a:t> </a:t>
            </a:r>
            <a:r>
              <a:rPr lang="en-US" sz="3000" i="1" dirty="0" err="1"/>
              <a:t>tristique</a:t>
            </a:r>
            <a:r>
              <a:rPr lang="en-US" sz="3000" i="1" dirty="0"/>
              <a:t> </a:t>
            </a:r>
            <a:r>
              <a:rPr lang="en-US" sz="3000" i="1" dirty="0" err="1"/>
              <a:t>senectus</a:t>
            </a:r>
            <a:r>
              <a:rPr lang="en-US" sz="3000" i="1" dirty="0"/>
              <a:t> et </a:t>
            </a:r>
            <a:r>
              <a:rPr lang="en-US" sz="3000" i="1" dirty="0" err="1"/>
              <a:t>netus</a:t>
            </a:r>
            <a:r>
              <a:rPr lang="en-US" sz="3000" i="1" dirty="0"/>
              <a:t> et </a:t>
            </a:r>
            <a:r>
              <a:rPr lang="en-US" sz="3000" i="1" dirty="0" err="1"/>
              <a:t>malesuada</a:t>
            </a:r>
            <a:r>
              <a:rPr lang="en-US" sz="3000" i="1" dirty="0"/>
              <a:t> fames ac </a:t>
            </a:r>
            <a:r>
              <a:rPr lang="en-US" sz="3000" i="1" dirty="0" err="1"/>
              <a:t>turpis</a:t>
            </a:r>
            <a:r>
              <a:rPr lang="en-US" sz="3000" i="1" dirty="0"/>
              <a:t> </a:t>
            </a:r>
            <a:r>
              <a:rPr lang="en-US" sz="3000" i="1" dirty="0" err="1"/>
              <a:t>egestas</a:t>
            </a:r>
            <a:r>
              <a:rPr lang="en-US" sz="3000" i="1" dirty="0"/>
              <a:t>. Proin pharetra </a:t>
            </a:r>
            <a:r>
              <a:rPr lang="en-US" sz="3000" i="1" dirty="0" err="1"/>
              <a:t>nonummy</a:t>
            </a:r>
            <a:r>
              <a:rPr lang="en-US" sz="3000" i="1" dirty="0"/>
              <a:t> </a:t>
            </a:r>
            <a:r>
              <a:rPr lang="en-US" sz="3000" i="1" dirty="0" err="1"/>
              <a:t>pede</a:t>
            </a:r>
            <a:r>
              <a:rPr lang="en-US" sz="3000" i="1" dirty="0"/>
              <a:t>. Mauris et </a:t>
            </a:r>
            <a:r>
              <a:rPr lang="en-US" sz="3000" i="1" dirty="0" err="1"/>
              <a:t>orci</a:t>
            </a:r>
            <a:r>
              <a:rPr lang="en-US" sz="3000" i="1" dirty="0"/>
              <a:t>.</a:t>
            </a:r>
          </a:p>
          <a:p>
            <a:pPr algn="just"/>
            <a:r>
              <a:rPr lang="en-US" sz="3000" i="1" dirty="0"/>
              <a:t>Lorem ipsum dolor sit </a:t>
            </a:r>
            <a:r>
              <a:rPr lang="en-US" sz="3000" i="1" dirty="0" err="1"/>
              <a:t>amet</a:t>
            </a:r>
            <a:r>
              <a:rPr lang="en-US" sz="3000" i="1" dirty="0"/>
              <a:t>, </a:t>
            </a:r>
            <a:r>
              <a:rPr lang="en-US" sz="3000" i="1" dirty="0" err="1"/>
              <a:t>consectetuer</a:t>
            </a:r>
            <a:r>
              <a:rPr lang="en-US" sz="3000" i="1" dirty="0"/>
              <a:t> </a:t>
            </a:r>
            <a:r>
              <a:rPr lang="en-US" sz="3000" i="1" dirty="0" err="1"/>
              <a:t>adipiscing</a:t>
            </a:r>
            <a:r>
              <a:rPr lang="en-US" sz="3000" i="1" dirty="0"/>
              <a:t> </a:t>
            </a:r>
            <a:r>
              <a:rPr lang="en-US" sz="3000" i="1" dirty="0" err="1"/>
              <a:t>elit</a:t>
            </a:r>
            <a:r>
              <a:rPr lang="en-US" sz="3000" i="1" dirty="0"/>
              <a:t>. Maecenas </a:t>
            </a:r>
            <a:r>
              <a:rPr lang="en-US" sz="3000" i="1" dirty="0" err="1"/>
              <a:t>porttitor</a:t>
            </a:r>
            <a:r>
              <a:rPr lang="en-US" sz="3000" i="1" dirty="0"/>
              <a:t> </a:t>
            </a:r>
            <a:r>
              <a:rPr lang="en-US" sz="3000" i="1" dirty="0" err="1"/>
              <a:t>congue</a:t>
            </a:r>
            <a:r>
              <a:rPr lang="en-US" sz="3000" i="1" dirty="0"/>
              <a:t> </a:t>
            </a:r>
            <a:r>
              <a:rPr lang="en-US" sz="3000" i="1" dirty="0" err="1"/>
              <a:t>massa</a:t>
            </a:r>
            <a:r>
              <a:rPr lang="en-US" sz="3000" i="1" dirty="0"/>
              <a:t>. fames ac </a:t>
            </a:r>
            <a:r>
              <a:rPr lang="en-US" sz="3000" i="1" dirty="0" err="1"/>
              <a:t>turpis</a:t>
            </a:r>
            <a:r>
              <a:rPr lang="en-US" sz="3000" i="1" dirty="0"/>
              <a:t> </a:t>
            </a:r>
            <a:r>
              <a:rPr lang="en-US" sz="3000" i="1" dirty="0" err="1"/>
              <a:t>egestas</a:t>
            </a:r>
            <a:r>
              <a:rPr lang="en-US" sz="3000" i="1" dirty="0"/>
              <a:t>. Proin pharetra </a:t>
            </a:r>
            <a:r>
              <a:rPr lang="en-US" sz="3000" i="1" dirty="0" err="1"/>
              <a:t>nonummy</a:t>
            </a:r>
            <a:r>
              <a:rPr lang="en-US" sz="3000" i="1" dirty="0"/>
              <a:t> </a:t>
            </a:r>
            <a:r>
              <a:rPr lang="en-US" sz="3000" i="1" dirty="0" err="1"/>
              <a:t>pede</a:t>
            </a:r>
            <a:r>
              <a:rPr lang="en-US" sz="3000" i="1" dirty="0"/>
              <a:t>. Mauris et </a:t>
            </a:r>
            <a:r>
              <a:rPr lang="en-US" sz="3000" i="1" dirty="0" err="1"/>
              <a:t>orci</a:t>
            </a:r>
            <a:r>
              <a:rPr lang="en-US" sz="3000" i="1" dirty="0"/>
              <a:t>.</a:t>
            </a:r>
          </a:p>
          <a:p>
            <a:pPr algn="just"/>
            <a:endParaRPr lang="en-US" sz="3000" dirty="0"/>
          </a:p>
        </p:txBody>
      </p:sp>
      <p:sp>
        <p:nvSpPr>
          <p:cNvPr id="1051" name="TextBox 1050">
            <a:extLst>
              <a:ext uri="{FF2B5EF4-FFF2-40B4-BE49-F238E27FC236}">
                <a16:creationId xmlns:a16="http://schemas.microsoft.com/office/drawing/2014/main" id="{12EE4C50-06AD-DE92-777F-62F2F3FBDC3A}"/>
              </a:ext>
            </a:extLst>
          </p:cNvPr>
          <p:cNvSpPr txBox="1"/>
          <p:nvPr/>
        </p:nvSpPr>
        <p:spPr>
          <a:xfrm>
            <a:off x="1200147" y="30239379"/>
            <a:ext cx="11087101" cy="1938992"/>
          </a:xfrm>
          <a:prstGeom prst="rect">
            <a:avLst/>
          </a:prstGeom>
          <a:noFill/>
        </p:spPr>
        <p:txBody>
          <a:bodyPr wrap="square" rtlCol="0">
            <a:spAutoFit/>
          </a:bodyPr>
          <a:lstStyle/>
          <a:p>
            <a:pPr algn="just"/>
            <a:r>
              <a:rPr lang="en-US" sz="3000" dirty="0"/>
              <a:t>**Materials and methods. Usually presented as a schematic, like the one above. Describe your experimental equipment and research methods used. Flow charts, figures/tables, pictures/labelled drawings are helpful.** </a:t>
            </a:r>
          </a:p>
        </p:txBody>
      </p:sp>
      <p:sp>
        <p:nvSpPr>
          <p:cNvPr id="1053" name="TextBox 1052">
            <a:extLst>
              <a:ext uri="{FF2B5EF4-FFF2-40B4-BE49-F238E27FC236}">
                <a16:creationId xmlns:a16="http://schemas.microsoft.com/office/drawing/2014/main" id="{43EC6F8C-B9E1-1E2D-49B7-4DA3A41C7A46}"/>
              </a:ext>
            </a:extLst>
          </p:cNvPr>
          <p:cNvSpPr txBox="1"/>
          <p:nvPr/>
        </p:nvSpPr>
        <p:spPr>
          <a:xfrm>
            <a:off x="31603949" y="22561185"/>
            <a:ext cx="11087101" cy="4832092"/>
          </a:xfrm>
          <a:prstGeom prst="rect">
            <a:avLst/>
          </a:prstGeom>
          <a:noFill/>
        </p:spPr>
        <p:txBody>
          <a:bodyPr wrap="square" rtlCol="0">
            <a:spAutoFit/>
          </a:bodyPr>
          <a:lstStyle/>
          <a:p>
            <a:pPr algn="just"/>
            <a:r>
              <a:rPr lang="en-US" sz="2800" dirty="0"/>
              <a:t>**Sources you used during your research and cited on the poster</a:t>
            </a:r>
          </a:p>
          <a:p>
            <a:pPr algn="just"/>
            <a:r>
              <a:rPr lang="en-US" sz="2800" dirty="0"/>
              <a:t>Credit for any figures used in your poster**</a:t>
            </a:r>
          </a:p>
          <a:p>
            <a:pPr algn="just"/>
            <a:endParaRPr lang="en-US" sz="2800" dirty="0"/>
          </a:p>
          <a:p>
            <a:pPr algn="just"/>
            <a:r>
              <a:rPr lang="en-US" sz="2800" dirty="0"/>
              <a:t>This font size can be smaller than others to fit all sources.</a:t>
            </a:r>
          </a:p>
          <a:p>
            <a:pPr algn="just"/>
            <a:endParaRPr lang="en-US" sz="2800" dirty="0"/>
          </a:p>
          <a:p>
            <a:pPr algn="just"/>
            <a:r>
              <a:rPr lang="en-US" sz="2800" i="1" dirty="0" err="1"/>
              <a:t>Pellentesque</a:t>
            </a:r>
            <a:r>
              <a:rPr lang="en-US" sz="2800" i="1" dirty="0"/>
              <a:t> habitant </a:t>
            </a:r>
            <a:r>
              <a:rPr lang="en-US" sz="2800" i="1" dirty="0" err="1"/>
              <a:t>morbi</a:t>
            </a:r>
            <a:r>
              <a:rPr lang="en-US" sz="2800" i="1" dirty="0"/>
              <a:t> </a:t>
            </a:r>
            <a:r>
              <a:rPr lang="en-US" sz="2800" i="1" dirty="0" err="1"/>
              <a:t>tristique</a:t>
            </a:r>
            <a:r>
              <a:rPr lang="en-US" sz="2800" i="1" dirty="0"/>
              <a:t> </a:t>
            </a:r>
            <a:r>
              <a:rPr lang="en-US" sz="2800" i="1" dirty="0" err="1"/>
              <a:t>senectus</a:t>
            </a:r>
            <a:r>
              <a:rPr lang="en-US" sz="2800" i="1" dirty="0"/>
              <a:t> et </a:t>
            </a:r>
            <a:r>
              <a:rPr lang="en-US" sz="2800" i="1" dirty="0" err="1"/>
              <a:t>netus</a:t>
            </a:r>
            <a:r>
              <a:rPr lang="en-US" sz="2800" i="1" dirty="0"/>
              <a:t> et </a:t>
            </a:r>
            <a:r>
              <a:rPr lang="en-US" sz="2800" i="1" dirty="0" err="1"/>
              <a:t>malesuada</a:t>
            </a:r>
            <a:r>
              <a:rPr lang="en-US" sz="2800" i="1" dirty="0"/>
              <a:t> fames ac </a:t>
            </a:r>
            <a:r>
              <a:rPr lang="en-US" sz="2800" i="1" dirty="0" err="1"/>
              <a:t>turpis</a:t>
            </a:r>
            <a:r>
              <a:rPr lang="en-US" sz="2800" i="1" dirty="0"/>
              <a:t> </a:t>
            </a:r>
            <a:r>
              <a:rPr lang="en-US" sz="2800" i="1" dirty="0" err="1"/>
              <a:t>egestas</a:t>
            </a:r>
            <a:r>
              <a:rPr lang="en-US" sz="2800" i="1" dirty="0"/>
              <a:t>. Proin pharetra </a:t>
            </a:r>
            <a:r>
              <a:rPr lang="en-US" sz="2800" i="1" dirty="0" err="1"/>
              <a:t>nonummy</a:t>
            </a:r>
            <a:r>
              <a:rPr lang="en-US" sz="2800" i="1" dirty="0"/>
              <a:t> </a:t>
            </a:r>
            <a:r>
              <a:rPr lang="en-US" sz="2800" i="1" dirty="0" err="1"/>
              <a:t>pede</a:t>
            </a:r>
            <a:r>
              <a:rPr lang="en-US" sz="2800" i="1" dirty="0"/>
              <a:t>. Mauris et </a:t>
            </a:r>
            <a:r>
              <a:rPr lang="en-US" sz="2800" i="1" dirty="0" err="1"/>
              <a:t>orci</a:t>
            </a:r>
            <a:r>
              <a:rPr lang="en-US" sz="2800" i="1" dirty="0"/>
              <a:t>.</a:t>
            </a:r>
          </a:p>
          <a:p>
            <a:pPr algn="just"/>
            <a:r>
              <a:rPr lang="en-US" sz="2800" i="1" dirty="0"/>
              <a:t>Lorem ipsum dolor sit </a:t>
            </a:r>
            <a:r>
              <a:rPr lang="en-US" sz="2800" i="1" dirty="0" err="1"/>
              <a:t>amet</a:t>
            </a:r>
            <a:r>
              <a:rPr lang="en-US" sz="2800" i="1" dirty="0"/>
              <a:t>, </a:t>
            </a:r>
            <a:r>
              <a:rPr lang="en-US" sz="2800" i="1" dirty="0" err="1"/>
              <a:t>consectetuer</a:t>
            </a:r>
            <a:r>
              <a:rPr lang="en-US" sz="2800" i="1" dirty="0"/>
              <a:t> </a:t>
            </a:r>
            <a:r>
              <a:rPr lang="en-US" sz="2800" i="1" dirty="0" err="1"/>
              <a:t>adipiscing</a:t>
            </a:r>
            <a:r>
              <a:rPr lang="en-US" sz="2800" i="1" dirty="0"/>
              <a:t> </a:t>
            </a:r>
            <a:r>
              <a:rPr lang="en-US" sz="2800" i="1" dirty="0" err="1"/>
              <a:t>elit</a:t>
            </a:r>
            <a:r>
              <a:rPr lang="en-US" sz="2800" i="1" dirty="0"/>
              <a:t>. Maecenas </a:t>
            </a:r>
            <a:r>
              <a:rPr lang="en-US" sz="2800" i="1" dirty="0" err="1"/>
              <a:t>porttitor</a:t>
            </a:r>
            <a:r>
              <a:rPr lang="en-US" sz="2800" i="1" dirty="0"/>
              <a:t> </a:t>
            </a:r>
            <a:r>
              <a:rPr lang="en-US" sz="2800" i="1" dirty="0" err="1"/>
              <a:t>congue</a:t>
            </a:r>
            <a:r>
              <a:rPr lang="en-US" sz="2800" i="1" dirty="0"/>
              <a:t> </a:t>
            </a:r>
            <a:r>
              <a:rPr lang="en-US" sz="2800" i="1" dirty="0" err="1"/>
              <a:t>massa</a:t>
            </a:r>
            <a:r>
              <a:rPr lang="en-US" sz="2800" i="1" dirty="0"/>
              <a:t>. </a:t>
            </a:r>
          </a:p>
          <a:p>
            <a:pPr algn="just"/>
            <a:r>
              <a:rPr lang="en-US" sz="2800" i="1" dirty="0" err="1"/>
              <a:t>Fusce</a:t>
            </a:r>
            <a:r>
              <a:rPr lang="en-US" sz="2800" i="1" dirty="0"/>
              <a:t> </a:t>
            </a:r>
            <a:r>
              <a:rPr lang="en-US" sz="2800" i="1" dirty="0" err="1"/>
              <a:t>posuere</a:t>
            </a:r>
            <a:r>
              <a:rPr lang="en-US" sz="2800" i="1" dirty="0"/>
              <a:t>, magna sed pulvinar </a:t>
            </a:r>
            <a:r>
              <a:rPr lang="en-US" sz="2800" i="1" dirty="0" err="1"/>
              <a:t>ultricies</a:t>
            </a:r>
            <a:r>
              <a:rPr lang="en-US" sz="2800" i="1" dirty="0"/>
              <a:t>, </a:t>
            </a:r>
            <a:r>
              <a:rPr lang="en-US" sz="2800" i="1" dirty="0" err="1"/>
              <a:t>purus</a:t>
            </a:r>
            <a:r>
              <a:rPr lang="en-US" sz="2800" i="1" dirty="0"/>
              <a:t> </a:t>
            </a:r>
            <a:r>
              <a:rPr lang="en-US" sz="2800" i="1" dirty="0" err="1"/>
              <a:t>lectus</a:t>
            </a:r>
            <a:r>
              <a:rPr lang="en-US" sz="2800" i="1" dirty="0"/>
              <a:t> </a:t>
            </a:r>
            <a:r>
              <a:rPr lang="en-US" sz="2800" i="1" dirty="0" err="1"/>
              <a:t>malesuada</a:t>
            </a:r>
            <a:r>
              <a:rPr lang="en-US" sz="2800" i="1" dirty="0"/>
              <a:t> libero, sit </a:t>
            </a:r>
            <a:r>
              <a:rPr lang="en-US" sz="2800" i="1" dirty="0" err="1"/>
              <a:t>amet</a:t>
            </a:r>
            <a:r>
              <a:rPr lang="en-US" sz="2800" i="1" dirty="0"/>
              <a:t> </a:t>
            </a:r>
            <a:r>
              <a:rPr lang="en-US" sz="2800" i="1" dirty="0" err="1"/>
              <a:t>commodo</a:t>
            </a:r>
            <a:r>
              <a:rPr lang="en-US" sz="2800" i="1" dirty="0"/>
              <a:t> magna eros </a:t>
            </a:r>
            <a:r>
              <a:rPr lang="en-US" sz="2800" i="1" dirty="0" err="1"/>
              <a:t>quis</a:t>
            </a:r>
            <a:r>
              <a:rPr lang="en-US" sz="2800" i="1" dirty="0"/>
              <a:t> </a:t>
            </a:r>
            <a:r>
              <a:rPr lang="en-US" sz="2800" i="1" dirty="0" err="1"/>
              <a:t>urna</a:t>
            </a:r>
            <a:r>
              <a:rPr lang="en-US" sz="2800" i="1" dirty="0"/>
              <a:t>.</a:t>
            </a:r>
          </a:p>
        </p:txBody>
      </p:sp>
      <p:sp>
        <p:nvSpPr>
          <p:cNvPr id="1054" name="TextBox 1053">
            <a:extLst>
              <a:ext uri="{FF2B5EF4-FFF2-40B4-BE49-F238E27FC236}">
                <a16:creationId xmlns:a16="http://schemas.microsoft.com/office/drawing/2014/main" id="{7E000A1E-4AA7-6EAF-1D5F-561E2F20EB9A}"/>
              </a:ext>
            </a:extLst>
          </p:cNvPr>
          <p:cNvSpPr txBox="1"/>
          <p:nvPr/>
        </p:nvSpPr>
        <p:spPr>
          <a:xfrm>
            <a:off x="31756349" y="29077728"/>
            <a:ext cx="11087101" cy="2400657"/>
          </a:xfrm>
          <a:prstGeom prst="rect">
            <a:avLst/>
          </a:prstGeom>
          <a:noFill/>
        </p:spPr>
        <p:txBody>
          <a:bodyPr wrap="square" rtlCol="0">
            <a:spAutoFit/>
          </a:bodyPr>
          <a:lstStyle/>
          <a:p>
            <a:pPr algn="just"/>
            <a:r>
              <a:rPr lang="en-US" sz="3000" dirty="0"/>
              <a:t>**Credit those who helped you produce this research, including: those who funded your research, any grant #s when applicable, those who provided supervision and mentorship, and anyone else who you want to acknowledge that supported you in your research journey!**</a:t>
            </a:r>
          </a:p>
        </p:txBody>
      </p:sp>
      <p:pic>
        <p:nvPicPr>
          <p:cNvPr id="1063" name="Picture 1062">
            <a:extLst>
              <a:ext uri="{FF2B5EF4-FFF2-40B4-BE49-F238E27FC236}">
                <a16:creationId xmlns:a16="http://schemas.microsoft.com/office/drawing/2014/main" id="{ED9DB891-B743-4A2D-241A-889A56A8D28B}"/>
              </a:ext>
            </a:extLst>
          </p:cNvPr>
          <p:cNvPicPr>
            <a:picLocks noChangeAspect="1"/>
          </p:cNvPicPr>
          <p:nvPr/>
        </p:nvPicPr>
        <p:blipFill>
          <a:blip r:embed="rId3"/>
          <a:stretch>
            <a:fillRect/>
          </a:stretch>
        </p:blipFill>
        <p:spPr>
          <a:xfrm>
            <a:off x="13643721" y="8142092"/>
            <a:ext cx="13392575" cy="7571030"/>
          </a:xfrm>
          <a:prstGeom prst="rect">
            <a:avLst/>
          </a:prstGeom>
        </p:spPr>
      </p:pic>
      <p:sp>
        <p:nvSpPr>
          <p:cNvPr id="1064" name="TextBox 1063">
            <a:extLst>
              <a:ext uri="{FF2B5EF4-FFF2-40B4-BE49-F238E27FC236}">
                <a16:creationId xmlns:a16="http://schemas.microsoft.com/office/drawing/2014/main" id="{D2A16890-2F74-E2D5-77D4-6A2EFE90D018}"/>
              </a:ext>
            </a:extLst>
          </p:cNvPr>
          <p:cNvSpPr txBox="1"/>
          <p:nvPr/>
        </p:nvSpPr>
        <p:spPr>
          <a:xfrm>
            <a:off x="13760738" y="15919460"/>
            <a:ext cx="13437603" cy="2985433"/>
          </a:xfrm>
          <a:prstGeom prst="rect">
            <a:avLst/>
          </a:prstGeom>
          <a:noFill/>
        </p:spPr>
        <p:txBody>
          <a:bodyPr wrap="square" rtlCol="0">
            <a:spAutoFit/>
          </a:bodyPr>
          <a:lstStyle/>
          <a:p>
            <a:pPr algn="just"/>
            <a:r>
              <a:rPr lang="en-US" sz="2600" b="1" dirty="0"/>
              <a:t>Figure 1. **</a:t>
            </a:r>
            <a:r>
              <a:rPr lang="en-US" sz="2600" dirty="0"/>
              <a:t>Present your data as figures, like those shown. Each figure should be numbered (1-4 etc.) and if you have multiple parts to your figures those can be labelled A-C etc. Include a description of the data here in the figure legend so that the reader can understand the figure. State the result, not the topic.**</a:t>
            </a:r>
          </a:p>
          <a:p>
            <a:endParaRPr lang="en-US" sz="2800" dirty="0"/>
          </a:p>
          <a:p>
            <a:pPr algn="just"/>
            <a:endParaRPr lang="en-US" sz="2800" dirty="0"/>
          </a:p>
          <a:p>
            <a:r>
              <a:rPr lang="en-US" sz="2800" dirty="0"/>
              <a:t> </a:t>
            </a:r>
          </a:p>
        </p:txBody>
      </p:sp>
      <p:pic>
        <p:nvPicPr>
          <p:cNvPr id="1067" name="Picture 1066">
            <a:extLst>
              <a:ext uri="{FF2B5EF4-FFF2-40B4-BE49-F238E27FC236}">
                <a16:creationId xmlns:a16="http://schemas.microsoft.com/office/drawing/2014/main" id="{3D13C25F-B565-A582-2380-191739F000E8}"/>
              </a:ext>
            </a:extLst>
          </p:cNvPr>
          <p:cNvPicPr>
            <a:picLocks noChangeAspect="1"/>
          </p:cNvPicPr>
          <p:nvPr/>
        </p:nvPicPr>
        <p:blipFill>
          <a:blip r:embed="rId4"/>
          <a:stretch>
            <a:fillRect/>
          </a:stretch>
        </p:blipFill>
        <p:spPr>
          <a:xfrm>
            <a:off x="32701068" y="8065133"/>
            <a:ext cx="9387133" cy="6928598"/>
          </a:xfrm>
          <a:prstGeom prst="rect">
            <a:avLst/>
          </a:prstGeom>
        </p:spPr>
      </p:pic>
      <p:sp>
        <p:nvSpPr>
          <p:cNvPr id="1068" name="TextBox 1067">
            <a:extLst>
              <a:ext uri="{FF2B5EF4-FFF2-40B4-BE49-F238E27FC236}">
                <a16:creationId xmlns:a16="http://schemas.microsoft.com/office/drawing/2014/main" id="{A1AE1DBA-86C6-4CCB-4E33-8BDE3BDBA90E}"/>
              </a:ext>
            </a:extLst>
          </p:cNvPr>
          <p:cNvSpPr txBox="1"/>
          <p:nvPr/>
        </p:nvSpPr>
        <p:spPr>
          <a:xfrm>
            <a:off x="32650754" y="15301658"/>
            <a:ext cx="9156328" cy="892552"/>
          </a:xfrm>
          <a:prstGeom prst="rect">
            <a:avLst/>
          </a:prstGeom>
          <a:noFill/>
        </p:spPr>
        <p:txBody>
          <a:bodyPr wrap="square" rtlCol="0">
            <a:spAutoFit/>
          </a:bodyPr>
          <a:lstStyle/>
          <a:p>
            <a:pPr algn="just"/>
            <a:r>
              <a:rPr lang="en-US" sz="2600" b="1" dirty="0"/>
              <a:t>Figure 3. </a:t>
            </a:r>
            <a:r>
              <a:rPr lang="en-US" sz="2600" dirty="0"/>
              <a:t>Lorem ipsum dolor sit </a:t>
            </a:r>
            <a:r>
              <a:rPr lang="en-US" sz="2600" dirty="0" err="1"/>
              <a:t>amet</a:t>
            </a:r>
            <a:r>
              <a:rPr lang="en-US" sz="2600" dirty="0"/>
              <a:t>, </a:t>
            </a:r>
            <a:r>
              <a:rPr lang="en-US" sz="2600" dirty="0" err="1"/>
              <a:t>consectetuer</a:t>
            </a:r>
            <a:r>
              <a:rPr lang="en-US" sz="2600" dirty="0"/>
              <a:t> </a:t>
            </a:r>
            <a:r>
              <a:rPr lang="en-US" sz="2600" dirty="0" err="1"/>
              <a:t>adipiscing</a:t>
            </a:r>
            <a:r>
              <a:rPr lang="en-US" sz="2600" dirty="0"/>
              <a:t> </a:t>
            </a:r>
            <a:r>
              <a:rPr lang="en-US" sz="2600" dirty="0" err="1"/>
              <a:t>elit</a:t>
            </a:r>
            <a:r>
              <a:rPr lang="en-US" sz="2600" dirty="0"/>
              <a:t>. Maecenas </a:t>
            </a:r>
            <a:r>
              <a:rPr lang="en-US" sz="2600" dirty="0" err="1"/>
              <a:t>porttitor</a:t>
            </a:r>
            <a:r>
              <a:rPr lang="en-US" sz="2600" dirty="0"/>
              <a:t> </a:t>
            </a:r>
            <a:r>
              <a:rPr lang="en-US" sz="2600" dirty="0" err="1"/>
              <a:t>congue</a:t>
            </a:r>
            <a:r>
              <a:rPr lang="en-US" sz="2600" dirty="0"/>
              <a:t> </a:t>
            </a:r>
            <a:r>
              <a:rPr lang="en-US" sz="2600" dirty="0" err="1"/>
              <a:t>massa</a:t>
            </a:r>
            <a:r>
              <a:rPr lang="en-US" sz="2600" dirty="0"/>
              <a:t>. B) </a:t>
            </a:r>
            <a:r>
              <a:rPr lang="en-US" sz="2600" dirty="0" err="1"/>
              <a:t>Fusce</a:t>
            </a:r>
            <a:r>
              <a:rPr lang="en-US" sz="2600" dirty="0"/>
              <a:t> </a:t>
            </a:r>
            <a:r>
              <a:rPr lang="en-US" sz="2600" dirty="0" err="1"/>
              <a:t>posuere</a:t>
            </a:r>
            <a:r>
              <a:rPr lang="en-US" sz="2600" dirty="0"/>
              <a:t>, </a:t>
            </a:r>
          </a:p>
        </p:txBody>
      </p:sp>
      <p:sp>
        <p:nvSpPr>
          <p:cNvPr id="1069" name="TextBox 1068">
            <a:extLst>
              <a:ext uri="{FF2B5EF4-FFF2-40B4-BE49-F238E27FC236}">
                <a16:creationId xmlns:a16="http://schemas.microsoft.com/office/drawing/2014/main" id="{E12F92C9-8686-A306-CA8A-621A8BBD74A2}"/>
              </a:ext>
            </a:extLst>
          </p:cNvPr>
          <p:cNvSpPr txBox="1"/>
          <p:nvPr/>
        </p:nvSpPr>
        <p:spPr>
          <a:xfrm>
            <a:off x="32701068" y="19047235"/>
            <a:ext cx="9468476" cy="892552"/>
          </a:xfrm>
          <a:prstGeom prst="rect">
            <a:avLst/>
          </a:prstGeom>
          <a:noFill/>
        </p:spPr>
        <p:txBody>
          <a:bodyPr wrap="square" rtlCol="0">
            <a:spAutoFit/>
          </a:bodyPr>
          <a:lstStyle/>
          <a:p>
            <a:pPr algn="just"/>
            <a:r>
              <a:rPr lang="en-US" sz="2600" b="1" dirty="0"/>
              <a:t>Figure 4. </a:t>
            </a:r>
            <a:r>
              <a:rPr lang="en-US" sz="2600" dirty="0"/>
              <a:t>Lorem ipsum dolor sit </a:t>
            </a:r>
            <a:r>
              <a:rPr lang="en-US" sz="2600" dirty="0" err="1"/>
              <a:t>amet</a:t>
            </a:r>
            <a:r>
              <a:rPr lang="en-US" sz="2600" dirty="0"/>
              <a:t>, </a:t>
            </a:r>
            <a:r>
              <a:rPr lang="en-US" sz="2600" dirty="0" err="1"/>
              <a:t>consectetuer</a:t>
            </a:r>
            <a:r>
              <a:rPr lang="en-US" sz="2600" dirty="0"/>
              <a:t> </a:t>
            </a:r>
            <a:r>
              <a:rPr lang="en-US" sz="2600" dirty="0" err="1"/>
              <a:t>adipiscing</a:t>
            </a:r>
            <a:r>
              <a:rPr lang="en-US" sz="2600" dirty="0"/>
              <a:t> </a:t>
            </a:r>
            <a:r>
              <a:rPr lang="en-US" sz="2600" dirty="0" err="1"/>
              <a:t>elit</a:t>
            </a:r>
            <a:r>
              <a:rPr lang="en-US" sz="2600" dirty="0"/>
              <a:t>. Maecenas </a:t>
            </a:r>
            <a:r>
              <a:rPr lang="en-US" sz="2600" dirty="0" err="1"/>
              <a:t>porttitor</a:t>
            </a:r>
            <a:r>
              <a:rPr lang="en-US" sz="2600" dirty="0"/>
              <a:t> </a:t>
            </a:r>
            <a:r>
              <a:rPr lang="en-US" sz="2600" dirty="0" err="1"/>
              <a:t>congue</a:t>
            </a:r>
            <a:r>
              <a:rPr lang="en-US" sz="2600" dirty="0"/>
              <a:t> </a:t>
            </a:r>
            <a:r>
              <a:rPr lang="en-US" sz="2600" dirty="0" err="1"/>
              <a:t>massa</a:t>
            </a:r>
            <a:r>
              <a:rPr lang="en-US" sz="2600" dirty="0"/>
              <a:t>. B) </a:t>
            </a:r>
            <a:r>
              <a:rPr lang="en-US" sz="2600" dirty="0" err="1"/>
              <a:t>Fusce</a:t>
            </a:r>
            <a:r>
              <a:rPr lang="en-US" sz="2600" dirty="0"/>
              <a:t> </a:t>
            </a:r>
            <a:r>
              <a:rPr lang="en-US" sz="2600" dirty="0" err="1"/>
              <a:t>posuere</a:t>
            </a:r>
            <a:r>
              <a:rPr lang="en-US" sz="2600" dirty="0"/>
              <a:t>, </a:t>
            </a:r>
          </a:p>
        </p:txBody>
      </p:sp>
      <p:pic>
        <p:nvPicPr>
          <p:cNvPr id="1070" name="Picture 1069">
            <a:extLst>
              <a:ext uri="{FF2B5EF4-FFF2-40B4-BE49-F238E27FC236}">
                <a16:creationId xmlns:a16="http://schemas.microsoft.com/office/drawing/2014/main" id="{5CC55215-52B1-C089-7A62-C92BF430E7FF}"/>
              </a:ext>
            </a:extLst>
          </p:cNvPr>
          <p:cNvPicPr>
            <a:picLocks noChangeAspect="1"/>
          </p:cNvPicPr>
          <p:nvPr/>
        </p:nvPicPr>
        <p:blipFill>
          <a:blip r:embed="rId5"/>
          <a:srcRect r="14637"/>
          <a:stretch>
            <a:fillRect/>
          </a:stretch>
        </p:blipFill>
        <p:spPr>
          <a:xfrm>
            <a:off x="32701068" y="16636123"/>
            <a:ext cx="9468476" cy="2103185"/>
          </a:xfrm>
          <a:prstGeom prst="rect">
            <a:avLst/>
          </a:prstGeom>
        </p:spPr>
      </p:pic>
      <p:pic>
        <p:nvPicPr>
          <p:cNvPr id="1074" name="Picture 1073" descr="A diagram of a test tube&#10;&#10;AI-generated content may be incorrect.">
            <a:extLst>
              <a:ext uri="{FF2B5EF4-FFF2-40B4-BE49-F238E27FC236}">
                <a16:creationId xmlns:a16="http://schemas.microsoft.com/office/drawing/2014/main" id="{1C93938C-2FE9-A994-5371-39F14C313A97}"/>
              </a:ext>
            </a:extLst>
          </p:cNvPr>
          <p:cNvPicPr>
            <a:picLocks noChangeAspect="1"/>
          </p:cNvPicPr>
          <p:nvPr/>
        </p:nvPicPr>
        <p:blipFill>
          <a:blip r:embed="rId6">
            <a:extLst>
              <a:ext uri="{28A0092B-C50C-407E-A947-70E740481C1C}">
                <a14:useLocalDpi xmlns:a14="http://schemas.microsoft.com/office/drawing/2010/main" val="0"/>
              </a:ext>
            </a:extLst>
          </a:blip>
          <a:srcRect r="5441" b="26755"/>
          <a:stretch>
            <a:fillRect/>
          </a:stretch>
        </p:blipFill>
        <p:spPr>
          <a:xfrm>
            <a:off x="1422411" y="26524271"/>
            <a:ext cx="10353816" cy="3009618"/>
          </a:xfrm>
          <a:prstGeom prst="rect">
            <a:avLst/>
          </a:prstGeom>
        </p:spPr>
      </p:pic>
      <p:sp>
        <p:nvSpPr>
          <p:cNvPr id="1076" name="TextBox 1075">
            <a:extLst>
              <a:ext uri="{FF2B5EF4-FFF2-40B4-BE49-F238E27FC236}">
                <a16:creationId xmlns:a16="http://schemas.microsoft.com/office/drawing/2014/main" id="{01E1A0BE-5B9B-1A38-BD2A-C84FD4AC4AF5}"/>
              </a:ext>
            </a:extLst>
          </p:cNvPr>
          <p:cNvSpPr txBox="1"/>
          <p:nvPr/>
        </p:nvSpPr>
        <p:spPr>
          <a:xfrm>
            <a:off x="14776219" y="23056183"/>
            <a:ext cx="14915275" cy="1138773"/>
          </a:xfrm>
          <a:prstGeom prst="rect">
            <a:avLst/>
          </a:prstGeom>
          <a:noFill/>
        </p:spPr>
        <p:txBody>
          <a:bodyPr wrap="square" rtlCol="0">
            <a:spAutoFit/>
          </a:bodyPr>
          <a:lstStyle/>
          <a:p>
            <a:pPr marL="519113"/>
            <a:r>
              <a:rPr lang="en-US" sz="3400" dirty="0"/>
              <a:t>**Conclusions: sum up your poster and the results of your research, usually in bulleted form.</a:t>
            </a:r>
          </a:p>
        </p:txBody>
      </p:sp>
      <p:pic>
        <p:nvPicPr>
          <p:cNvPr id="1077" name="Graphic 1076" descr="Badge 1 with solid fill">
            <a:extLst>
              <a:ext uri="{FF2B5EF4-FFF2-40B4-BE49-F238E27FC236}">
                <a16:creationId xmlns:a16="http://schemas.microsoft.com/office/drawing/2014/main" id="{44C7B6EC-30D3-3840-8A9D-33574EE28A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92557" y="22952747"/>
            <a:ext cx="1295429" cy="1295429"/>
          </a:xfrm>
          <a:prstGeom prst="rect">
            <a:avLst/>
          </a:prstGeom>
        </p:spPr>
      </p:pic>
      <p:pic>
        <p:nvPicPr>
          <p:cNvPr id="1078" name="Graphic 1077" descr="Badge with solid fill">
            <a:extLst>
              <a:ext uri="{FF2B5EF4-FFF2-40B4-BE49-F238E27FC236}">
                <a16:creationId xmlns:a16="http://schemas.microsoft.com/office/drawing/2014/main" id="{2C79EBB2-F8D6-4746-A43E-2D7F508819A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692558" y="25146462"/>
            <a:ext cx="1295429" cy="1295429"/>
          </a:xfrm>
          <a:prstGeom prst="rect">
            <a:avLst/>
          </a:prstGeom>
        </p:spPr>
      </p:pic>
      <p:pic>
        <p:nvPicPr>
          <p:cNvPr id="1079" name="Graphic 1078" descr="Badge 3 with solid fill">
            <a:extLst>
              <a:ext uri="{FF2B5EF4-FFF2-40B4-BE49-F238E27FC236}">
                <a16:creationId xmlns:a16="http://schemas.microsoft.com/office/drawing/2014/main" id="{213F51B7-712E-DDD1-E6EB-7FC489C6C8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691210" y="27340177"/>
            <a:ext cx="1295429" cy="1295429"/>
          </a:xfrm>
          <a:prstGeom prst="rect">
            <a:avLst/>
          </a:prstGeom>
        </p:spPr>
      </p:pic>
      <p:pic>
        <p:nvPicPr>
          <p:cNvPr id="1080" name="Graphic 1079" descr="Badge 4 with solid fill">
            <a:extLst>
              <a:ext uri="{FF2B5EF4-FFF2-40B4-BE49-F238E27FC236}">
                <a16:creationId xmlns:a16="http://schemas.microsoft.com/office/drawing/2014/main" id="{60F10DD1-2BC3-26F0-CFD3-622B881608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723867" y="29533892"/>
            <a:ext cx="1295429" cy="1295429"/>
          </a:xfrm>
          <a:prstGeom prst="rect">
            <a:avLst/>
          </a:prstGeom>
        </p:spPr>
      </p:pic>
      <p:sp>
        <p:nvSpPr>
          <p:cNvPr id="1082" name="TextBox 1081">
            <a:extLst>
              <a:ext uri="{FF2B5EF4-FFF2-40B4-BE49-F238E27FC236}">
                <a16:creationId xmlns:a16="http://schemas.microsoft.com/office/drawing/2014/main" id="{4A63101E-3F9A-8434-C306-4A92DC6034C0}"/>
              </a:ext>
            </a:extLst>
          </p:cNvPr>
          <p:cNvSpPr txBox="1"/>
          <p:nvPr/>
        </p:nvSpPr>
        <p:spPr>
          <a:xfrm>
            <a:off x="14776219" y="29855661"/>
            <a:ext cx="14489155" cy="1600438"/>
          </a:xfrm>
          <a:prstGeom prst="rect">
            <a:avLst/>
          </a:prstGeom>
          <a:noFill/>
        </p:spPr>
        <p:txBody>
          <a:bodyPr wrap="square">
            <a:spAutoFit/>
          </a:bodyPr>
          <a:lstStyle/>
          <a:p>
            <a:pPr marL="519113"/>
            <a:r>
              <a:rPr lang="en-US" sz="3400" dirty="0"/>
              <a:t>Future plans or future research?**</a:t>
            </a:r>
          </a:p>
          <a:p>
            <a:endParaRPr lang="en-US" sz="3200" dirty="0"/>
          </a:p>
          <a:p>
            <a:endParaRPr lang="en-US" sz="3200" dirty="0"/>
          </a:p>
        </p:txBody>
      </p:sp>
      <p:sp>
        <p:nvSpPr>
          <p:cNvPr id="1084" name="TextBox 1083">
            <a:extLst>
              <a:ext uri="{FF2B5EF4-FFF2-40B4-BE49-F238E27FC236}">
                <a16:creationId xmlns:a16="http://schemas.microsoft.com/office/drawing/2014/main" id="{A7F4DD78-7BDA-EE22-77D5-E1BF8A5FB6D7}"/>
              </a:ext>
            </a:extLst>
          </p:cNvPr>
          <p:cNvSpPr txBox="1"/>
          <p:nvPr/>
        </p:nvSpPr>
        <p:spPr>
          <a:xfrm>
            <a:off x="14776219" y="27728614"/>
            <a:ext cx="14672864" cy="615553"/>
          </a:xfrm>
          <a:prstGeom prst="rect">
            <a:avLst/>
          </a:prstGeom>
          <a:noFill/>
        </p:spPr>
        <p:txBody>
          <a:bodyPr wrap="square">
            <a:spAutoFit/>
          </a:bodyPr>
          <a:lstStyle/>
          <a:p>
            <a:pPr marL="519113"/>
            <a:r>
              <a:rPr lang="en-US" sz="3400" dirty="0"/>
              <a:t>Relevance of your findings to other published work</a:t>
            </a:r>
          </a:p>
        </p:txBody>
      </p:sp>
      <p:sp>
        <p:nvSpPr>
          <p:cNvPr id="1086" name="TextBox 1085">
            <a:extLst>
              <a:ext uri="{FF2B5EF4-FFF2-40B4-BE49-F238E27FC236}">
                <a16:creationId xmlns:a16="http://schemas.microsoft.com/office/drawing/2014/main" id="{1FB5E7F4-8DC9-1555-89C1-BCC97129F0E2}"/>
              </a:ext>
            </a:extLst>
          </p:cNvPr>
          <p:cNvSpPr txBox="1"/>
          <p:nvPr/>
        </p:nvSpPr>
        <p:spPr>
          <a:xfrm>
            <a:off x="14776219" y="25513301"/>
            <a:ext cx="14672864" cy="615553"/>
          </a:xfrm>
          <a:prstGeom prst="rect">
            <a:avLst/>
          </a:prstGeom>
          <a:noFill/>
        </p:spPr>
        <p:txBody>
          <a:bodyPr wrap="square">
            <a:spAutoFit/>
          </a:bodyPr>
          <a:lstStyle/>
          <a:p>
            <a:pPr marL="519113"/>
            <a:r>
              <a:rPr lang="en-US" sz="3400" dirty="0"/>
              <a:t>What is the take home message? Why are the results interesting?</a:t>
            </a:r>
          </a:p>
        </p:txBody>
      </p:sp>
      <p:sp>
        <p:nvSpPr>
          <p:cNvPr id="1087" name="TextBox 1086">
            <a:extLst>
              <a:ext uri="{FF2B5EF4-FFF2-40B4-BE49-F238E27FC236}">
                <a16:creationId xmlns:a16="http://schemas.microsoft.com/office/drawing/2014/main" id="{2681FBAB-989A-D2E0-680D-20E20C1A636D}"/>
              </a:ext>
            </a:extLst>
          </p:cNvPr>
          <p:cNvSpPr txBox="1"/>
          <p:nvPr/>
        </p:nvSpPr>
        <p:spPr>
          <a:xfrm>
            <a:off x="10923924" y="484104"/>
            <a:ext cx="22043352" cy="3323987"/>
          </a:xfrm>
          <a:prstGeom prst="rect">
            <a:avLst/>
          </a:prstGeom>
          <a:noFill/>
        </p:spPr>
        <p:txBody>
          <a:bodyPr wrap="square" rtlCol="0">
            <a:spAutoFit/>
          </a:bodyPr>
          <a:lstStyle/>
          <a:p>
            <a:pPr algn="ctr"/>
            <a:r>
              <a:rPr lang="en-US" sz="10500" dirty="0">
                <a:solidFill>
                  <a:prstClr val="white"/>
                </a:solidFill>
                <a:latin typeface="Aptos ExtraBold" panose="020F0502020204030204" pitchFamily="34" charset="0"/>
              </a:rPr>
              <a:t>Catchy, Descriptive Title</a:t>
            </a:r>
          </a:p>
          <a:p>
            <a:pPr algn="ctr"/>
            <a:r>
              <a:rPr lang="en-US" sz="10500" dirty="0">
                <a:solidFill>
                  <a:prstClr val="white"/>
                </a:solidFill>
                <a:latin typeface="Aptos ExtraBold" panose="020F0502020204030204" pitchFamily="34" charset="0"/>
              </a:rPr>
              <a:t>(state your conclusion)</a:t>
            </a:r>
          </a:p>
        </p:txBody>
      </p:sp>
      <p:sp>
        <p:nvSpPr>
          <p:cNvPr id="1088" name="TextBox 1087">
            <a:extLst>
              <a:ext uri="{FF2B5EF4-FFF2-40B4-BE49-F238E27FC236}">
                <a16:creationId xmlns:a16="http://schemas.microsoft.com/office/drawing/2014/main" id="{7845E977-FE83-C7BE-D861-C440D3A48801}"/>
              </a:ext>
            </a:extLst>
          </p:cNvPr>
          <p:cNvSpPr txBox="1"/>
          <p:nvPr/>
        </p:nvSpPr>
        <p:spPr>
          <a:xfrm>
            <a:off x="11076324" y="3858262"/>
            <a:ext cx="22043352" cy="1323439"/>
          </a:xfrm>
          <a:prstGeom prst="rect">
            <a:avLst/>
          </a:prstGeom>
          <a:noFill/>
        </p:spPr>
        <p:txBody>
          <a:bodyPr wrap="square" rtlCol="0">
            <a:spAutoFit/>
          </a:bodyPr>
          <a:lstStyle/>
          <a:p>
            <a:pPr algn="ctr"/>
            <a:r>
              <a:rPr lang="en-US" sz="4000" dirty="0">
                <a:solidFill>
                  <a:prstClr val="white"/>
                </a:solidFill>
                <a:latin typeface="Aptos ExtraBold" panose="020F0502020204030204" pitchFamily="34" charset="0"/>
              </a:rPr>
              <a:t>Authors</a:t>
            </a:r>
          </a:p>
          <a:p>
            <a:pPr algn="ctr"/>
            <a:r>
              <a:rPr lang="en-US" sz="4000" dirty="0">
                <a:solidFill>
                  <a:prstClr val="white"/>
                </a:solidFill>
                <a:latin typeface="Aptos ExtraBold" panose="020F0502020204030204" pitchFamily="34" charset="0"/>
              </a:rPr>
              <a:t>(Affiliation) Department, College, City, State</a:t>
            </a:r>
          </a:p>
        </p:txBody>
      </p:sp>
      <p:cxnSp>
        <p:nvCxnSpPr>
          <p:cNvPr id="1090" name="Straight Connector 1089">
            <a:extLst>
              <a:ext uri="{FF2B5EF4-FFF2-40B4-BE49-F238E27FC236}">
                <a16:creationId xmlns:a16="http://schemas.microsoft.com/office/drawing/2014/main" id="{81AFB7C3-8359-9B05-5F04-FD2AB28F5AA9}"/>
              </a:ext>
            </a:extLst>
          </p:cNvPr>
          <p:cNvCxnSpPr>
            <a:cxnSpLocks/>
          </p:cNvCxnSpPr>
          <p:nvPr/>
        </p:nvCxnSpPr>
        <p:spPr>
          <a:xfrm>
            <a:off x="1566794" y="7764170"/>
            <a:ext cx="10353808" cy="0"/>
          </a:xfrm>
          <a:prstGeom prst="line">
            <a:avLst/>
          </a:prstGeom>
          <a:ln w="76200">
            <a:solidFill>
              <a:srgbClr val="FEDFA0"/>
            </a:solidFill>
          </a:ln>
        </p:spPr>
        <p:style>
          <a:lnRef idx="2">
            <a:schemeClr val="accent1"/>
          </a:lnRef>
          <a:fillRef idx="0">
            <a:schemeClr val="accent1"/>
          </a:fillRef>
          <a:effectRef idx="1">
            <a:schemeClr val="accent1"/>
          </a:effectRef>
          <a:fontRef idx="minor">
            <a:schemeClr val="tx1"/>
          </a:fontRef>
        </p:style>
      </p:cxnSp>
      <p:cxnSp>
        <p:nvCxnSpPr>
          <p:cNvPr id="1096" name="Straight Connector 1095">
            <a:extLst>
              <a:ext uri="{FF2B5EF4-FFF2-40B4-BE49-F238E27FC236}">
                <a16:creationId xmlns:a16="http://schemas.microsoft.com/office/drawing/2014/main" id="{80CE9807-177B-48A7-C5C5-F4649C35A42A}"/>
              </a:ext>
            </a:extLst>
          </p:cNvPr>
          <p:cNvCxnSpPr>
            <a:cxnSpLocks/>
          </p:cNvCxnSpPr>
          <p:nvPr/>
        </p:nvCxnSpPr>
        <p:spPr>
          <a:xfrm>
            <a:off x="1200147" y="17729671"/>
            <a:ext cx="11087102" cy="0"/>
          </a:xfrm>
          <a:prstGeom prst="line">
            <a:avLst/>
          </a:prstGeom>
          <a:ln w="76200">
            <a:solidFill>
              <a:srgbClr val="FEDFA0"/>
            </a:solidFill>
          </a:ln>
        </p:spPr>
        <p:style>
          <a:lnRef idx="2">
            <a:schemeClr val="accent1"/>
          </a:lnRef>
          <a:fillRef idx="0">
            <a:schemeClr val="accent1"/>
          </a:fillRef>
          <a:effectRef idx="1">
            <a:schemeClr val="accent1"/>
          </a:effectRef>
          <a:fontRef idx="minor">
            <a:schemeClr val="tx1"/>
          </a:fontRef>
        </p:style>
      </p:cxnSp>
      <p:cxnSp>
        <p:nvCxnSpPr>
          <p:cNvPr id="1099" name="Straight Connector 1098">
            <a:extLst>
              <a:ext uri="{FF2B5EF4-FFF2-40B4-BE49-F238E27FC236}">
                <a16:creationId xmlns:a16="http://schemas.microsoft.com/office/drawing/2014/main" id="{80CE9807-177B-48A7-C5C5-F4649C35A42A}"/>
              </a:ext>
            </a:extLst>
          </p:cNvPr>
          <p:cNvCxnSpPr>
            <a:cxnSpLocks/>
          </p:cNvCxnSpPr>
          <p:nvPr/>
        </p:nvCxnSpPr>
        <p:spPr>
          <a:xfrm>
            <a:off x="1200147" y="26107952"/>
            <a:ext cx="11087102" cy="0"/>
          </a:xfrm>
          <a:prstGeom prst="line">
            <a:avLst/>
          </a:prstGeom>
          <a:ln w="76200">
            <a:solidFill>
              <a:srgbClr val="FEDFA0"/>
            </a:solidFill>
          </a:ln>
        </p:spPr>
        <p:style>
          <a:lnRef idx="2">
            <a:schemeClr val="accent1"/>
          </a:lnRef>
          <a:fillRef idx="0">
            <a:schemeClr val="accent1"/>
          </a:fillRef>
          <a:effectRef idx="1">
            <a:schemeClr val="accent1"/>
          </a:effectRef>
          <a:fontRef idx="minor">
            <a:schemeClr val="tx1"/>
          </a:fontRef>
        </p:style>
      </p:cxnSp>
      <p:cxnSp>
        <p:nvCxnSpPr>
          <p:cNvPr id="1100" name="Straight Connector 1099">
            <a:extLst>
              <a:ext uri="{FF2B5EF4-FFF2-40B4-BE49-F238E27FC236}">
                <a16:creationId xmlns:a16="http://schemas.microsoft.com/office/drawing/2014/main" id="{02EB1D6E-76DB-3EFB-2DFC-24824860A144}"/>
              </a:ext>
            </a:extLst>
          </p:cNvPr>
          <p:cNvCxnSpPr>
            <a:cxnSpLocks/>
          </p:cNvCxnSpPr>
          <p:nvPr/>
        </p:nvCxnSpPr>
        <p:spPr>
          <a:xfrm>
            <a:off x="13814116" y="22260222"/>
            <a:ext cx="16413363" cy="0"/>
          </a:xfrm>
          <a:prstGeom prst="line">
            <a:avLst/>
          </a:prstGeom>
          <a:ln w="76200">
            <a:solidFill>
              <a:srgbClr val="FEDFA0"/>
            </a:solidFill>
          </a:ln>
        </p:spPr>
        <p:style>
          <a:lnRef idx="2">
            <a:schemeClr val="accent1"/>
          </a:lnRef>
          <a:fillRef idx="0">
            <a:schemeClr val="accent1"/>
          </a:fillRef>
          <a:effectRef idx="1">
            <a:schemeClr val="accent1"/>
          </a:effectRef>
          <a:fontRef idx="minor">
            <a:schemeClr val="tx1"/>
          </a:fontRef>
        </p:style>
      </p:cxnSp>
      <p:cxnSp>
        <p:nvCxnSpPr>
          <p:cNvPr id="1102" name="Straight Connector 1101">
            <a:extLst>
              <a:ext uri="{FF2B5EF4-FFF2-40B4-BE49-F238E27FC236}">
                <a16:creationId xmlns:a16="http://schemas.microsoft.com/office/drawing/2014/main" id="{1C32FB43-3267-0399-8E7C-3EDADD9BF4FA}"/>
              </a:ext>
            </a:extLst>
          </p:cNvPr>
          <p:cNvCxnSpPr>
            <a:cxnSpLocks/>
          </p:cNvCxnSpPr>
          <p:nvPr/>
        </p:nvCxnSpPr>
        <p:spPr>
          <a:xfrm>
            <a:off x="13666005" y="7764170"/>
            <a:ext cx="28503539" cy="0"/>
          </a:xfrm>
          <a:prstGeom prst="line">
            <a:avLst/>
          </a:prstGeom>
          <a:ln w="76200">
            <a:solidFill>
              <a:srgbClr val="FEDFA0"/>
            </a:solidFill>
          </a:ln>
        </p:spPr>
        <p:style>
          <a:lnRef idx="2">
            <a:schemeClr val="accent1"/>
          </a:lnRef>
          <a:fillRef idx="0">
            <a:schemeClr val="accent1"/>
          </a:fillRef>
          <a:effectRef idx="1">
            <a:schemeClr val="accent1"/>
          </a:effectRef>
          <a:fontRef idx="minor">
            <a:schemeClr val="tx1"/>
          </a:fontRef>
        </p:style>
      </p:cxnSp>
      <p:cxnSp>
        <p:nvCxnSpPr>
          <p:cNvPr id="1107" name="Straight Connector 1106">
            <a:extLst>
              <a:ext uri="{FF2B5EF4-FFF2-40B4-BE49-F238E27FC236}">
                <a16:creationId xmlns:a16="http://schemas.microsoft.com/office/drawing/2014/main" id="{96956EBA-D816-E74D-0A9E-48E0E7A91BBE}"/>
              </a:ext>
            </a:extLst>
          </p:cNvPr>
          <p:cNvCxnSpPr>
            <a:cxnSpLocks/>
          </p:cNvCxnSpPr>
          <p:nvPr/>
        </p:nvCxnSpPr>
        <p:spPr>
          <a:xfrm>
            <a:off x="31603947" y="22260222"/>
            <a:ext cx="11087102" cy="0"/>
          </a:xfrm>
          <a:prstGeom prst="line">
            <a:avLst/>
          </a:prstGeom>
          <a:ln w="76200">
            <a:solidFill>
              <a:srgbClr val="FEDFA0"/>
            </a:solidFill>
          </a:ln>
        </p:spPr>
        <p:style>
          <a:lnRef idx="2">
            <a:schemeClr val="accent1"/>
          </a:lnRef>
          <a:fillRef idx="0">
            <a:schemeClr val="accent1"/>
          </a:fillRef>
          <a:effectRef idx="1">
            <a:schemeClr val="accent1"/>
          </a:effectRef>
          <a:fontRef idx="minor">
            <a:schemeClr val="tx1"/>
          </a:fontRef>
        </p:style>
      </p:cxnSp>
      <p:cxnSp>
        <p:nvCxnSpPr>
          <p:cNvPr id="1108" name="Straight Connector 1107">
            <a:extLst>
              <a:ext uri="{FF2B5EF4-FFF2-40B4-BE49-F238E27FC236}">
                <a16:creationId xmlns:a16="http://schemas.microsoft.com/office/drawing/2014/main" id="{8C879E13-CCA9-FE3D-40DF-650373D50E3C}"/>
              </a:ext>
            </a:extLst>
          </p:cNvPr>
          <p:cNvCxnSpPr>
            <a:cxnSpLocks/>
          </p:cNvCxnSpPr>
          <p:nvPr/>
        </p:nvCxnSpPr>
        <p:spPr>
          <a:xfrm>
            <a:off x="31603947" y="28773004"/>
            <a:ext cx="11087102" cy="0"/>
          </a:xfrm>
          <a:prstGeom prst="line">
            <a:avLst/>
          </a:prstGeom>
          <a:ln w="76200">
            <a:solidFill>
              <a:srgbClr val="FEDFA0"/>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6DAEC91-8C47-05E3-BFA0-93D01D0DE047}"/>
              </a:ext>
            </a:extLst>
          </p:cNvPr>
          <p:cNvPicPr>
            <a:picLocks noChangeAspect="1"/>
          </p:cNvPicPr>
          <p:nvPr/>
        </p:nvPicPr>
        <p:blipFill>
          <a:blip r:embed="rId15"/>
          <a:srcRect r="30857"/>
          <a:stretch>
            <a:fillRect/>
          </a:stretch>
        </p:blipFill>
        <p:spPr>
          <a:xfrm>
            <a:off x="27639144" y="8516860"/>
            <a:ext cx="4664463" cy="6661488"/>
          </a:xfrm>
          <a:prstGeom prst="rect">
            <a:avLst/>
          </a:prstGeom>
        </p:spPr>
      </p:pic>
      <p:sp>
        <p:nvSpPr>
          <p:cNvPr id="3" name="TextBox 2">
            <a:extLst>
              <a:ext uri="{FF2B5EF4-FFF2-40B4-BE49-F238E27FC236}">
                <a16:creationId xmlns:a16="http://schemas.microsoft.com/office/drawing/2014/main" id="{851D55A4-EDE3-CB13-31F4-3B69CB4D9EBD}"/>
              </a:ext>
            </a:extLst>
          </p:cNvPr>
          <p:cNvSpPr txBox="1"/>
          <p:nvPr/>
        </p:nvSpPr>
        <p:spPr>
          <a:xfrm>
            <a:off x="27340544" y="15733875"/>
            <a:ext cx="4963063" cy="3293209"/>
          </a:xfrm>
          <a:prstGeom prst="rect">
            <a:avLst/>
          </a:prstGeom>
          <a:noFill/>
        </p:spPr>
        <p:txBody>
          <a:bodyPr wrap="square" rtlCol="0">
            <a:spAutoFit/>
          </a:bodyPr>
          <a:lstStyle/>
          <a:p>
            <a:pPr algn="just"/>
            <a:r>
              <a:rPr lang="en-US" sz="2600" b="1" dirty="0"/>
              <a:t>Figure 2. </a:t>
            </a:r>
            <a:r>
              <a:rPr lang="en-US" sz="2600" dirty="0"/>
              <a:t>Agarose gel electrophoresis of PCR of arthropod specimens 1-4. A) Lorem ipsum dolor sit </a:t>
            </a:r>
            <a:r>
              <a:rPr lang="en-US" sz="2600" dirty="0" err="1"/>
              <a:t>amet</a:t>
            </a:r>
            <a:r>
              <a:rPr lang="en-US" sz="2600" dirty="0"/>
              <a:t>, </a:t>
            </a:r>
            <a:r>
              <a:rPr lang="en-US" sz="2600" dirty="0" err="1"/>
              <a:t>consectetuer</a:t>
            </a:r>
            <a:r>
              <a:rPr lang="en-US" sz="2600" dirty="0"/>
              <a:t> </a:t>
            </a:r>
            <a:r>
              <a:rPr lang="en-US" sz="2600" dirty="0" err="1"/>
              <a:t>adipiscing</a:t>
            </a:r>
            <a:r>
              <a:rPr lang="en-US" sz="2600" dirty="0"/>
              <a:t> </a:t>
            </a:r>
            <a:r>
              <a:rPr lang="en-US" sz="2600" dirty="0" err="1"/>
              <a:t>elit</a:t>
            </a:r>
            <a:r>
              <a:rPr lang="en-US" sz="2600" dirty="0"/>
              <a:t>. Maecenas </a:t>
            </a:r>
            <a:r>
              <a:rPr lang="en-US" sz="2600" dirty="0" err="1"/>
              <a:t>porttitor</a:t>
            </a:r>
            <a:r>
              <a:rPr lang="en-US" sz="2600" dirty="0"/>
              <a:t> </a:t>
            </a:r>
            <a:r>
              <a:rPr lang="en-US" sz="2600" dirty="0" err="1"/>
              <a:t>congue</a:t>
            </a:r>
            <a:r>
              <a:rPr lang="en-US" sz="2600" dirty="0"/>
              <a:t> </a:t>
            </a:r>
            <a:r>
              <a:rPr lang="en-US" sz="2600" dirty="0" err="1"/>
              <a:t>massa</a:t>
            </a:r>
            <a:r>
              <a:rPr lang="en-US" sz="2600" dirty="0"/>
              <a:t>. B) </a:t>
            </a:r>
            <a:r>
              <a:rPr lang="en-US" sz="2600" dirty="0" err="1"/>
              <a:t>Fusce</a:t>
            </a:r>
            <a:r>
              <a:rPr lang="en-US" sz="2600" dirty="0"/>
              <a:t> </a:t>
            </a:r>
            <a:r>
              <a:rPr lang="en-US" sz="2600" dirty="0" err="1"/>
              <a:t>posuere</a:t>
            </a:r>
            <a:r>
              <a:rPr lang="en-US" sz="2600" dirty="0"/>
              <a:t>, magna sed pulvinar </a:t>
            </a:r>
            <a:r>
              <a:rPr lang="en-US" sz="2600" dirty="0" err="1"/>
              <a:t>ultricies</a:t>
            </a:r>
            <a:r>
              <a:rPr lang="en-US" sz="2600" dirty="0"/>
              <a:t>, </a:t>
            </a:r>
            <a:r>
              <a:rPr lang="en-US" sz="2600" dirty="0" err="1"/>
              <a:t>purus</a:t>
            </a:r>
            <a:endParaRPr lang="en-US" sz="2800" dirty="0"/>
          </a:p>
        </p:txBody>
      </p:sp>
    </p:spTree>
    <p:extLst>
      <p:ext uri="{BB962C8B-B14F-4D97-AF65-F5344CB8AC3E}">
        <p14:creationId xmlns:p14="http://schemas.microsoft.com/office/powerpoint/2010/main" val="19034439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676</TotalTime>
  <Words>1419</Words>
  <Application>Microsoft Office PowerPoint</Application>
  <PresentationFormat>Custom</PresentationFormat>
  <Paragraphs>107</Paragraphs>
  <Slides>2</Slides>
  <Notes>1</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Janelle Sagawa</dc:creator>
  <cp:lastModifiedBy>Janelle Sagawa</cp:lastModifiedBy>
  <cp:revision>17</cp:revision>
  <dcterms:created xsi:type="dcterms:W3CDTF">2025-09-10T16:28:44Z</dcterms:created>
  <dcterms:modified xsi:type="dcterms:W3CDTF">2025-10-31T22:50:46Z</dcterms:modified>
</cp:coreProperties>
</file>